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  <p:sldMasterId id="2147483652" r:id="rId2"/>
    <p:sldMasterId id="2147483682" r:id="rId3"/>
    <p:sldMasterId id="2147483698" r:id="rId4"/>
  </p:sldMasterIdLst>
  <p:notesMasterIdLst>
    <p:notesMasterId r:id="rId9"/>
  </p:notesMasterIdLst>
  <p:sldIdLst>
    <p:sldId id="256" r:id="rId5"/>
    <p:sldId id="343" r:id="rId6"/>
    <p:sldId id="346" r:id="rId7"/>
    <p:sldId id="347" r:id="rId8"/>
  </p:sldIdLst>
  <p:sldSz cx="9144000" cy="6858000" type="screen4x3"/>
  <p:notesSz cx="6888163" cy="10018713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erløy Henning" initials="VH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808" autoAdjust="0"/>
    <p:restoredTop sz="86338" autoAdjust="0"/>
  </p:normalViewPr>
  <p:slideViewPr>
    <p:cSldViewPr>
      <p:cViewPr varScale="1">
        <p:scale>
          <a:sx n="57" d="100"/>
          <a:sy n="57" d="100"/>
        </p:scale>
        <p:origin x="1304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44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85170" cy="501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1499" y="1"/>
            <a:ext cx="2985170" cy="501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1388" y="752475"/>
            <a:ext cx="5005387" cy="37560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9116" y="4759221"/>
            <a:ext cx="5509932" cy="450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/>
              <a:t>Click to edit Master text styles</a:t>
            </a:r>
          </a:p>
          <a:p>
            <a:pPr lvl="1"/>
            <a:r>
              <a:rPr lang="nb-NO" noProof="0"/>
              <a:t>Second level</a:t>
            </a:r>
          </a:p>
          <a:p>
            <a:pPr lvl="2"/>
            <a:r>
              <a:rPr lang="nb-NO" noProof="0"/>
              <a:t>Third level</a:t>
            </a:r>
          </a:p>
          <a:p>
            <a:pPr lvl="3"/>
            <a:r>
              <a:rPr lang="nb-NO" noProof="0"/>
              <a:t>Fourth level</a:t>
            </a:r>
          </a:p>
          <a:p>
            <a:pPr lvl="4"/>
            <a:r>
              <a:rPr lang="nb-NO" noProof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5127"/>
            <a:ext cx="2985170" cy="501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1499" y="9515127"/>
            <a:ext cx="2985170" cy="501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517D360-9249-43CD-9134-E4B32649FE09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175189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17D360-9249-43CD-9134-E4B32649FE09}" type="slidenum">
              <a:rPr lang="nb-NO" smtClean="0"/>
              <a:pPr>
                <a:defRPr/>
              </a:pPr>
              <a:t>1</a:t>
            </a:fld>
            <a:endParaRPr lang="nb-N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NfN - NORSK NETTVERK FOR NÆRINGSEIENDOM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D670E-5AD2-48F6-AC74-31C55652AE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NfN - NORSK NETTVERK FOR NÆRINGSEIENDOM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C5CC9D-9809-48DF-9C81-AB63333F04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NfN - NORSK NETTVERK FOR NÆRINGSEIENDOM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A4CAB6-53AC-4FD3-A810-23D5BBEFE7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NfN - NORSK NETTVERK FOR NÆRINGSEIENDOM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A8C2C-6ADD-4632-B5A8-373AF1F482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NfN - NORSK NETTVERK FOR NÆRINGSEIENDOM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12BE8-B8A2-41DC-9984-C010715420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NfN - NORSK NETTVERK FOR NÆRINGSEIENDOM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F0EEA4-7C46-4ABE-B7E2-D5CE82DAA1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NfN - NORSK NETTVERK FOR NÆRINGSEIENDOM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DCD55-0A8B-45DD-ABA2-BECC627485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NfN - NORSK NETTVERK FOR NÆRINGSEIENDOM 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796C0-092A-48F7-A4EF-494E39E8FE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NfN - NORSK NETTVERK FOR NÆRINGSEIENDOM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44BD2-AA48-4399-97AE-1E10C31066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NfN - NORSK NETTVERK FOR NÆRINGSEIENDOM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FCB11-37C1-4562-A0A5-069F5A98F2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NfN - NORSK NETTVERK FOR NÆRINGSEIENDOM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7897D6-883C-4303-A836-DF1441A00F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NfN - NORSK NETTVERK FOR NÆRINGSEIENDOM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FC7E44-B4E6-4BB9-B616-E292F106E3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NfN - NORSK NETTVERK FOR NÆRINGSEIENDOM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26690-615F-4498-BE63-37C62EC9E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NfN - NORSK NETTVERK FOR NÆRINGSEIENDOM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F6727-BA39-4BB4-9345-407E8287B7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NfN - NORSK NETTVERK FOR NÆRINGSEIENDOM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5497A-82D5-428B-81C2-CE83566BA4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</p:grpSp>
      <p:sp>
        <p:nvSpPr>
          <p:cNvPr id="12186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Klikk for å redigere undertittelstil i malen</a:t>
            </a:r>
          </a:p>
        </p:txBody>
      </p:sp>
      <p:sp>
        <p:nvSpPr>
          <p:cNvPr id="121868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Klikk for å redigere tittelstil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NfN - NORSK NETTVERK FOR NÆRINGSEIENDOM </a:t>
            </a:r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FB0786E2-1E92-443E-92CE-5D0AA378BA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NfN - NORSK NETTVERK FOR NÆRINGSEIENDOM 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92C31-3B38-46E4-AF88-A900B020E6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NfN - NORSK NETTVERK FOR NÆRINGSEIENDOM 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5942F5-3DC3-41DA-A34A-120B3F8AA8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NfN - NORSK NETTVERK FOR NÆRINGSEIENDOM 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C17E2C-C0AD-4FFD-9369-740AA78F35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NfN - NORSK NETTVERK FOR NÆRINGSEIENDOM 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CCF825-1140-4C08-805F-582FC538E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NfN - NORSK NETTVERK FOR NÆRINGSEIENDOM 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32DE7-7AFF-49B1-BECD-554D3DB951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NfN - NORSK NETTVERK FOR NÆRINGSEIENDOM 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7CEBB-9048-4623-A9A7-2264C97958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NfN - NORSK NETTVERK FOR NÆRINGSEIENDOM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26F510-DC27-412C-9FF7-17497D4611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NfN - NORSK NETTVERK FOR NÆRINGSEIENDOM 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A6318A-AE34-490E-ABE0-EF7F4395A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NfN - NORSK NETTVERK FOR NÆRINGSEIENDOM 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BC3E2B-FF05-4241-985B-5BF9EB13A9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NfN - NORSK NETTVERK FOR NÆRINGSEIENDOM 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27E6D3-7D1C-4A2A-A9AE-8174DDB0AA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NfN - NORSK NETTVERK FOR NÆRINGSEIENDOM 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A0323-5CA9-406A-9278-326147B155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14133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Klikk for å redigere tittelstil</a:t>
            </a:r>
          </a:p>
        </p:txBody>
      </p:sp>
      <p:sp>
        <p:nvSpPr>
          <p:cNvPr id="14133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Klikk for å redigere undertittelstil i malen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01.03.2010</a:t>
            </a:r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NfN - NORSK NETTVERK FOR NÆRINGSEIENDOM </a:t>
            </a: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89895AD-AB67-4ABA-87BD-CB0853E6DF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NfN - NORSK NETTVERK FOR NÆRINGSEIENDOM</a:t>
            </a:r>
            <a:r>
              <a:rPr lang="nb-NO" b="0">
                <a:solidFill>
                  <a:schemeClr val="accent1"/>
                </a:solidFill>
              </a:rPr>
              <a:t> </a:t>
            </a:r>
            <a:r>
              <a:rPr lang="nb-NO"/>
              <a:t>Norwegian Facility Management Network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B0619-9F6E-41AA-AAFB-FC9846E027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NfN - NORSK NETTVERK FOR NÆRINGSEIENDOM</a:t>
            </a:r>
            <a:r>
              <a:rPr lang="nb-NO" b="0">
                <a:solidFill>
                  <a:schemeClr val="accent1"/>
                </a:solidFill>
              </a:rPr>
              <a:t> </a:t>
            </a:r>
            <a:r>
              <a:rPr lang="nb-NO"/>
              <a:t>Norwegian Facility Management Network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BA32D-BE36-4C25-B6DC-AF44B93632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NfN - NORSK NETTVERK FOR NÆRINGSEIENDOM</a:t>
            </a:r>
            <a:r>
              <a:rPr lang="nb-NO" b="0">
                <a:solidFill>
                  <a:schemeClr val="accent1"/>
                </a:solidFill>
              </a:rPr>
              <a:t> </a:t>
            </a:r>
            <a:r>
              <a:rPr lang="nb-NO"/>
              <a:t>Norwegian Facility Management Network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A6984-9ACB-4E76-B1C8-DF4CEFE456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NfN - NORSK NETTVERK FOR NÆRINGSEIENDOM</a:t>
            </a:r>
            <a:r>
              <a:rPr lang="nb-NO" b="0">
                <a:solidFill>
                  <a:schemeClr val="accent1"/>
                </a:solidFill>
              </a:rPr>
              <a:t> </a:t>
            </a:r>
            <a:r>
              <a:rPr lang="nb-NO"/>
              <a:t>Norwegian Facility Management Network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33C5B-BCD3-4DE5-AC27-1CABF7792B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NfN - NORSK NETTVERK FOR NÆRINGSEIENDOM</a:t>
            </a:r>
            <a:r>
              <a:rPr lang="nb-NO" b="0">
                <a:solidFill>
                  <a:schemeClr val="accent1"/>
                </a:solidFill>
              </a:rPr>
              <a:t> </a:t>
            </a:r>
            <a:r>
              <a:rPr lang="nb-NO"/>
              <a:t>Norwegian Facility Management Network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0D452-A239-4758-A610-B6E8E51988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NfN - NORSK NETTVERK FOR NÆRINGSEIENDOM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CB03C-393F-4B33-A0C6-C4EF3767C4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NfN - NORSK NETTVERK FOR NÆRINGSEIENDOM</a:t>
            </a:r>
            <a:r>
              <a:rPr lang="nb-NO" b="0">
                <a:solidFill>
                  <a:schemeClr val="accent1"/>
                </a:solidFill>
              </a:rPr>
              <a:t> </a:t>
            </a:r>
            <a:r>
              <a:rPr lang="nb-NO"/>
              <a:t>Norwegian Facility Management Network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53AAE-01F6-446D-981B-91A4DC46A8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NfN - NORSK NETTVERK FOR NÆRINGSEIENDOM</a:t>
            </a:r>
            <a:r>
              <a:rPr lang="nb-NO" b="0">
                <a:solidFill>
                  <a:schemeClr val="accent1"/>
                </a:solidFill>
              </a:rPr>
              <a:t> </a:t>
            </a:r>
            <a:r>
              <a:rPr lang="nb-NO"/>
              <a:t>Norwegian Facility Management Network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E6D3A-BFC3-4967-81C9-0EF2E3269C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NfN - NORSK NETTVERK FOR NÆRINGSEIENDOM</a:t>
            </a:r>
            <a:r>
              <a:rPr lang="nb-NO" b="0">
                <a:solidFill>
                  <a:schemeClr val="accent1"/>
                </a:solidFill>
              </a:rPr>
              <a:t> </a:t>
            </a:r>
            <a:r>
              <a:rPr lang="nb-NO"/>
              <a:t>Norwegian Facility Management Network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6DF0E-2B52-425B-8179-8C687A8814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NfN - NORSK NETTVERK FOR NÆRINGSEIENDOM</a:t>
            </a:r>
            <a:r>
              <a:rPr lang="nb-NO" b="0">
                <a:solidFill>
                  <a:schemeClr val="accent1"/>
                </a:solidFill>
              </a:rPr>
              <a:t> </a:t>
            </a:r>
            <a:r>
              <a:rPr lang="nb-NO"/>
              <a:t>Norwegian Facility Management Network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3B317-63D3-494F-B64A-E79E7B2121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NfN - NORSK NETTVERK FOR NÆRINGSEIENDOM</a:t>
            </a:r>
            <a:r>
              <a:rPr lang="nb-NO" b="0">
                <a:solidFill>
                  <a:schemeClr val="accent1"/>
                </a:solidFill>
              </a:rPr>
              <a:t> </a:t>
            </a:r>
            <a:r>
              <a:rPr lang="nb-NO"/>
              <a:t>Norwegian Facility Management Network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2F7FA-F07E-4CD7-B3DE-3F8683E06D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NfN - NORSK NETTVERK FOR NÆRINGSEIENDOM</a:t>
            </a:r>
            <a:r>
              <a:rPr lang="nb-NO" b="0">
                <a:solidFill>
                  <a:schemeClr val="accent1"/>
                </a:solidFill>
              </a:rPr>
              <a:t> </a:t>
            </a:r>
            <a:r>
              <a:rPr lang="nb-NO"/>
              <a:t>Norwegian Facility Management Network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14C12-0497-4289-AB5C-4983EB45CF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NfN - NORSK NETTVERK FOR NÆRINGSEIENDOM 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CB5BA-C636-4803-9CB7-15FC5A4CAC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NfN - NORSK NETTVERK FOR NÆRINGSEIENDOM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FD266-2196-4BCE-850D-86228AFAA9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NfN - NORSK NETTVERK FOR NÆRINGSEIENDOM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854B9-A1D8-404D-AA21-380FB1C86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NfN - NORSK NETTVERK FOR NÆRINGSEIENDOM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A2C227-4318-415C-BF0A-D85E5E2A14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NfN - NORSK NETTVERK FOR NÆRINGSEIENDOM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198040-E5DB-4D39-B11A-34729306F1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Klikk for å redigere tittelstil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Klikk for å redigere tekststiler i malen</a:t>
            </a:r>
          </a:p>
          <a:p>
            <a:pPr lvl="1"/>
            <a:r>
              <a:rPr lang="en-US"/>
              <a:t>Andre nivå</a:t>
            </a:r>
          </a:p>
          <a:p>
            <a:pPr lvl="2"/>
            <a:r>
              <a:rPr lang="en-US"/>
              <a:t>Tredje nivå</a:t>
            </a:r>
          </a:p>
          <a:p>
            <a:pPr lvl="3"/>
            <a:r>
              <a:rPr lang="en-US"/>
              <a:t>Fjerde nivå</a:t>
            </a:r>
          </a:p>
          <a:p>
            <a:pPr lvl="4"/>
            <a:r>
              <a:rPr lang="en-US"/>
              <a:t>Femte nivå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NfN - NORSK NETTVERK FOR NÆRINGSEIENDOM 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DCDBC39-359D-4E5E-84E3-0A7A11E95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8" r:id="rId1"/>
    <p:sldLayoutId id="2147483989" r:id="rId2"/>
    <p:sldLayoutId id="2147483990" r:id="rId3"/>
    <p:sldLayoutId id="2147483991" r:id="rId4"/>
    <p:sldLayoutId id="2147483992" r:id="rId5"/>
    <p:sldLayoutId id="2147483993" r:id="rId6"/>
    <p:sldLayoutId id="2147483994" r:id="rId7"/>
    <p:sldLayoutId id="2147483995" r:id="rId8"/>
    <p:sldLayoutId id="2147483996" r:id="rId9"/>
    <p:sldLayoutId id="2147483997" r:id="rId10"/>
    <p:sldLayoutId id="2147483998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Klikk for å redigere tittelstil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Klikk for å redigere tekststiler i malen</a:t>
            </a:r>
          </a:p>
          <a:p>
            <a:pPr lvl="1"/>
            <a:r>
              <a:rPr lang="en-US"/>
              <a:t>Andre nivå</a:t>
            </a:r>
          </a:p>
          <a:p>
            <a:pPr lvl="2"/>
            <a:r>
              <a:rPr lang="en-US"/>
              <a:t>Tredje nivå</a:t>
            </a:r>
          </a:p>
          <a:p>
            <a:pPr lvl="3"/>
            <a:r>
              <a:rPr lang="en-US"/>
              <a:t>Fjerde nivå</a:t>
            </a:r>
          </a:p>
          <a:p>
            <a:pPr lvl="4"/>
            <a:r>
              <a:rPr lang="en-US"/>
              <a:t>Femte nivå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NfN - NORSK NETTVERK FOR NÆRINGSEIENDOM 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0237834-CEEF-4ACC-AB1D-67AF232006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9" r:id="rId1"/>
    <p:sldLayoutId id="2147484000" r:id="rId2"/>
    <p:sldLayoutId id="2147484001" r:id="rId3"/>
    <p:sldLayoutId id="2147484002" r:id="rId4"/>
    <p:sldLayoutId id="2147484003" r:id="rId5"/>
    <p:sldLayoutId id="2147484004" r:id="rId6"/>
    <p:sldLayoutId id="2147484005" r:id="rId7"/>
    <p:sldLayoutId id="2147484006" r:id="rId8"/>
    <p:sldLayoutId id="2147484007" r:id="rId9"/>
    <p:sldLayoutId id="2147484008" r:id="rId10"/>
    <p:sldLayoutId id="214748400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5128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2083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12083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en-US" sz="1800"/>
              </a:p>
            </p:txBody>
          </p:sp>
        </p:grpSp>
        <p:grpSp>
          <p:nvGrpSpPr>
            <p:cNvPr id="5129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20839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120840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800"/>
              </a:p>
            </p:txBody>
          </p:sp>
        </p:grpSp>
      </p:grpSp>
      <p:sp>
        <p:nvSpPr>
          <p:cNvPr id="5123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Klikk for å redigere tittelstil</a:t>
            </a:r>
          </a:p>
        </p:txBody>
      </p:sp>
      <p:sp>
        <p:nvSpPr>
          <p:cNvPr id="512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Klikk for å redigere tekststiler i malen</a:t>
            </a:r>
          </a:p>
          <a:p>
            <a:pPr lvl="1"/>
            <a:r>
              <a:rPr lang="en-US"/>
              <a:t>Andre nivå</a:t>
            </a:r>
          </a:p>
          <a:p>
            <a:pPr lvl="2"/>
            <a:r>
              <a:rPr lang="en-US"/>
              <a:t>Tredje nivå</a:t>
            </a:r>
          </a:p>
          <a:p>
            <a:pPr lvl="3"/>
            <a:r>
              <a:rPr lang="en-US"/>
              <a:t>Fjerde nivå</a:t>
            </a:r>
          </a:p>
          <a:p>
            <a:pPr lvl="4"/>
            <a:r>
              <a:rPr lang="en-US"/>
              <a:t>Femte nivå</a:t>
            </a:r>
          </a:p>
        </p:txBody>
      </p:sp>
      <p:sp>
        <p:nvSpPr>
          <p:cNvPr id="1208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08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NfN - NORSK NETTVERK FOR NÆRINGSEIENDOM </a:t>
            </a:r>
          </a:p>
        </p:txBody>
      </p:sp>
      <p:sp>
        <p:nvSpPr>
          <p:cNvPr id="1208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81BBB68-EA5C-4259-B9AC-8017F2B518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0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95513" y="6248400"/>
            <a:ext cx="4321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="1">
                <a:solidFill>
                  <a:schemeClr val="bg2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nb-NO" dirty="0" err="1"/>
              <a:t>NfN</a:t>
            </a:r>
            <a:r>
              <a:rPr lang="nb-NO" dirty="0"/>
              <a:t> - NORSK NETTVERK FOR NÆRINGSEIENDOM</a:t>
            </a:r>
            <a:r>
              <a:rPr lang="nb-NO" dirty="0">
                <a:solidFill>
                  <a:schemeClr val="accent1"/>
                </a:solidFill>
              </a:rPr>
              <a:t> </a:t>
            </a:r>
            <a:r>
              <a:rPr lang="nb-NO" dirty="0" err="1"/>
              <a:t>Norwegian</a:t>
            </a:r>
            <a:r>
              <a:rPr lang="nb-NO" dirty="0"/>
              <a:t> </a:t>
            </a:r>
            <a:r>
              <a:rPr lang="nb-NO" dirty="0" err="1"/>
              <a:t>Facility</a:t>
            </a:r>
            <a:r>
              <a:rPr lang="nb-NO" dirty="0"/>
              <a:t> Management Network</a:t>
            </a:r>
            <a:endParaRPr lang="en-US" dirty="0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5825" y="6248400"/>
            <a:ext cx="1450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accent1"/>
                </a:solidFill>
                <a:latin typeface="Arial Black" pitchFamily="34" charset="0"/>
              </a:defRPr>
            </a:lvl1pPr>
          </a:lstStyle>
          <a:p>
            <a:pPr>
              <a:defRPr/>
            </a:pPr>
            <a:fld id="{47FE990A-964A-40C2-ACDC-6C3C65F85A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614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4029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4029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4029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hlink"/>
                </a:solidFill>
              </a:endParaRPr>
            </a:p>
          </p:txBody>
        </p:sp>
        <p:sp>
          <p:nvSpPr>
            <p:cNvPr id="14029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hlink"/>
                </a:solidFill>
              </a:endParaRPr>
            </a:p>
          </p:txBody>
        </p:sp>
        <p:sp>
          <p:nvSpPr>
            <p:cNvPr id="14029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accent2"/>
                </a:solidFill>
              </a:endParaRPr>
            </a:p>
          </p:txBody>
        </p:sp>
        <p:sp>
          <p:nvSpPr>
            <p:cNvPr id="14029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hlink"/>
                </a:solidFill>
              </a:endParaRPr>
            </a:p>
          </p:txBody>
        </p:sp>
        <p:sp>
          <p:nvSpPr>
            <p:cNvPr id="14029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4030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accent2"/>
                </a:solidFill>
              </a:endParaRPr>
            </a:p>
          </p:txBody>
        </p:sp>
        <p:sp>
          <p:nvSpPr>
            <p:cNvPr id="14030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accent2"/>
                </a:solidFill>
              </a:endParaRPr>
            </a:p>
          </p:txBody>
        </p:sp>
      </p:grpSp>
      <p:sp>
        <p:nvSpPr>
          <p:cNvPr id="614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14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Klikk for å redigere tittelstil</a:t>
            </a:r>
          </a:p>
        </p:txBody>
      </p:sp>
      <p:sp>
        <p:nvSpPr>
          <p:cNvPr id="615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Klikk for å redigere tekststiler i malen</a:t>
            </a:r>
          </a:p>
          <a:p>
            <a:pPr lvl="1"/>
            <a:r>
              <a:rPr lang="en-US"/>
              <a:t>Andre nivå</a:t>
            </a:r>
          </a:p>
          <a:p>
            <a:pPr lvl="2"/>
            <a:r>
              <a:rPr lang="en-US"/>
              <a:t>Tredje nivå</a:t>
            </a:r>
          </a:p>
          <a:p>
            <a:pPr lvl="3"/>
            <a:r>
              <a:rPr lang="en-US"/>
              <a:t>Fjerde nivå</a:t>
            </a:r>
          </a:p>
          <a:p>
            <a:pPr lvl="4"/>
            <a:r>
              <a:rPr lang="en-US"/>
              <a:t>Femte nivå</a:t>
            </a:r>
          </a:p>
        </p:txBody>
      </p:sp>
      <p:sp>
        <p:nvSpPr>
          <p:cNvPr id="14030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14509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TekstSylinder 17"/>
          <p:cNvSpPr txBox="1"/>
          <p:nvPr userDrawn="1"/>
        </p:nvSpPr>
        <p:spPr>
          <a:xfrm>
            <a:off x="457200" y="3810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 err="1">
                <a:latin typeface="Times New Roman" pitchFamily="18" charset="0"/>
                <a:cs typeface="Times New Roman" pitchFamily="18" charset="0"/>
              </a:rPr>
              <a:t>NfN</a:t>
            </a:r>
            <a:r>
              <a:rPr lang="nb-NO" sz="2400" dirty="0"/>
              <a:t> – </a:t>
            </a:r>
            <a:r>
              <a:rPr lang="nb-NO" sz="2400" dirty="0">
                <a:latin typeface="Times New Roman" pitchFamily="18" charset="0"/>
                <a:cs typeface="Times New Roman" pitchFamily="18" charset="0"/>
              </a:rPr>
              <a:t>Norsk Nettverk for Næringseiendom </a:t>
            </a:r>
            <a:endParaRPr lang="nn-NO" sz="2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  <p:sldLayoutId id="214748403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00400" y="1989138"/>
            <a:ext cx="5943600" cy="2209800"/>
          </a:xfrm>
        </p:spPr>
        <p:txBody>
          <a:bodyPr/>
          <a:lstStyle/>
          <a:p>
            <a:pPr eaLnBrk="1" hangingPunct="1"/>
            <a:r>
              <a:rPr lang="nb-NO" sz="3600" b="1" dirty="0" err="1">
                <a:latin typeface="Times New Roman" pitchFamily="18" charset="0"/>
              </a:rPr>
              <a:t>NfN</a:t>
            </a:r>
            <a:r>
              <a:rPr lang="nb-NO" sz="3600" b="1" dirty="0">
                <a:latin typeface="Times New Roman" pitchFamily="18" charset="0"/>
              </a:rPr>
              <a:t> – Norsk nettverk for Næringseiendom</a:t>
            </a:r>
            <a:br>
              <a:rPr lang="nb-NO" sz="2800" b="1" dirty="0">
                <a:latin typeface="Times New Roman" pitchFamily="18" charset="0"/>
              </a:rPr>
            </a:br>
            <a:br>
              <a:rPr lang="nb-NO" sz="1600" dirty="0">
                <a:latin typeface="Times New Roman" pitchFamily="18" charset="0"/>
              </a:rPr>
            </a:br>
            <a:r>
              <a:rPr lang="en-US" sz="1600" dirty="0"/>
              <a:t>Norwegian Real Estate and Facility Management Network</a:t>
            </a:r>
            <a:br>
              <a:rPr lang="nb-NO" sz="2400" dirty="0"/>
            </a:br>
            <a:endParaRPr lang="nb-NO" sz="2400" dirty="0">
              <a:latin typeface="Times New Roman" pitchFamily="18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3860800"/>
            <a:ext cx="8135938" cy="1752600"/>
          </a:xfrm>
        </p:spPr>
        <p:txBody>
          <a:bodyPr/>
          <a:lstStyle/>
          <a:p>
            <a:pPr eaLnBrk="1" hangingPunct="1"/>
            <a:br>
              <a:rPr lang="nb-NO" dirty="0"/>
            </a:br>
            <a:endParaRPr lang="nb-NO" sz="2600" dirty="0"/>
          </a:p>
        </p:txBody>
      </p:sp>
      <p:sp>
        <p:nvSpPr>
          <p:cNvPr id="2" name="TextBox 1"/>
          <p:cNvSpPr txBox="1"/>
          <p:nvPr/>
        </p:nvSpPr>
        <p:spPr>
          <a:xfrm>
            <a:off x="539750" y="5013176"/>
            <a:ext cx="8610049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200" dirty="0"/>
              <a:t>Status ny hjemmeside etter tilbudsforespørsel</a:t>
            </a:r>
            <a:br>
              <a:rPr lang="nb-NO" sz="3200" dirty="0"/>
            </a:br>
            <a:r>
              <a:rPr lang="nb-NO" sz="2000" dirty="0"/>
              <a:t>Sak. 30.19. NfN styremøte 16. </a:t>
            </a:r>
            <a:r>
              <a:rPr lang="nb-NO" sz="2000"/>
              <a:t>oktober </a:t>
            </a:r>
            <a:r>
              <a:rPr lang="nb-NO" sz="2000" dirty="0"/>
              <a:t>2019</a:t>
            </a:r>
            <a:endParaRPr lang="nb-NO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35133AB-B01B-4B77-AC39-9F4C78E10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200" dirty="0"/>
              <a:t>Sak 30.19 Status etter tilbudsforespørsel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618EE5F-6009-4C0F-A003-C83360DF0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400" dirty="0"/>
              <a:t>Følgende ble forespurt:</a:t>
            </a:r>
            <a:endParaRPr lang="nb-NO" sz="2000" dirty="0"/>
          </a:p>
          <a:p>
            <a:pPr lvl="1"/>
            <a:r>
              <a:rPr lang="nb-NO" sz="2000" dirty="0"/>
              <a:t>NDW.NO – Norsk Design og Webtjenester </a:t>
            </a:r>
          </a:p>
          <a:p>
            <a:pPr lvl="1"/>
            <a:r>
              <a:rPr lang="nb-NO" sz="2000" dirty="0" err="1"/>
              <a:t>Techweb</a:t>
            </a:r>
            <a:r>
              <a:rPr lang="nb-NO" sz="2000" dirty="0"/>
              <a:t> AS</a:t>
            </a:r>
          </a:p>
          <a:p>
            <a:pPr lvl="1"/>
            <a:r>
              <a:rPr lang="nb-NO" sz="2000" dirty="0"/>
              <a:t>Mediebyrået Enklere Valg AS</a:t>
            </a:r>
            <a:br>
              <a:rPr lang="nb-NO" sz="2000" dirty="0"/>
            </a:br>
            <a:endParaRPr lang="nb-NO" sz="2000" dirty="0"/>
          </a:p>
          <a:p>
            <a:pPr lvl="1"/>
            <a:r>
              <a:rPr lang="nb-NO" sz="2000" dirty="0"/>
              <a:t>Telenor divisjon Bedriftsmarked (meldte interesse, men trakk seg pga. kompleksitet)</a:t>
            </a:r>
            <a:br>
              <a:rPr lang="nb-NO" sz="2000" dirty="0"/>
            </a:br>
            <a:endParaRPr lang="nb-NO" sz="2000" dirty="0"/>
          </a:p>
          <a:p>
            <a:r>
              <a:rPr lang="nb-NO" sz="2400" dirty="0"/>
              <a:t>Tilbudsfrist:</a:t>
            </a:r>
          </a:p>
          <a:p>
            <a:pPr lvl="1"/>
            <a:r>
              <a:rPr lang="nb-NO" sz="2000" dirty="0"/>
              <a:t>Opprinnelig 16. september 2019</a:t>
            </a:r>
          </a:p>
          <a:p>
            <a:pPr lvl="1"/>
            <a:r>
              <a:rPr lang="nb-NO" sz="2000" dirty="0"/>
              <a:t>Utsatt til 23. september 2019</a:t>
            </a:r>
            <a:br>
              <a:rPr lang="nb-NO" sz="2000" dirty="0"/>
            </a:br>
            <a:endParaRPr lang="nb-NO" sz="2000" dirty="0"/>
          </a:p>
          <a:p>
            <a:pPr lvl="1"/>
            <a:endParaRPr lang="nb-NO" sz="2000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1BC0A2D-746B-4DCB-BA73-481117D35DA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nb-NO" dirty="0"/>
              <a:t>NfN - NORSK NETTVERK FOR NÆRINGSEIENDOM</a:t>
            </a:r>
            <a:r>
              <a:rPr lang="nb-NO" b="0" dirty="0">
                <a:solidFill>
                  <a:schemeClr val="accent1"/>
                </a:solidFill>
              </a:rPr>
              <a:t> </a:t>
            </a:r>
            <a:r>
              <a:rPr lang="nb-NO" dirty="0"/>
              <a:t>Norwegian Real </a:t>
            </a:r>
            <a:r>
              <a:rPr lang="nb-NO" dirty="0" err="1"/>
              <a:t>Estate</a:t>
            </a:r>
            <a:r>
              <a:rPr lang="nb-NO" dirty="0"/>
              <a:t> &amp; Facility Management Network</a:t>
            </a:r>
            <a:endParaRPr lang="en-US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EE1652DC-03B8-495F-8951-60CACD7B3E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47B0619-9F6E-41AA-AAFB-FC9846E0271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5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35133AB-B01B-4B77-AC39-9F4C78E10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200" dirty="0"/>
              <a:t>Sak 30.19 Status etter tilbudsforespørsel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618EE5F-6009-4C0F-A003-C83360DF0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400" dirty="0"/>
              <a:t>Følgende leverte tilbud:</a:t>
            </a:r>
          </a:p>
          <a:p>
            <a:pPr lvl="1"/>
            <a:r>
              <a:rPr lang="nb-NO" sz="2000" dirty="0"/>
              <a:t>Mediebyrået Enklere Valg AS, samlet pris 326.000 kr inkl. mva.</a:t>
            </a:r>
            <a:br>
              <a:rPr lang="nb-NO" sz="2000" dirty="0"/>
            </a:br>
            <a:r>
              <a:rPr lang="nb-NO" sz="1800" dirty="0"/>
              <a:t>Pr. 15.10.19 er det gitt tilleggsinformasjon om at en oppgradert løsning tilsvarende dagens funksjonalitet, koster ca. 150.000 kr. Inkl. mva.</a:t>
            </a:r>
          </a:p>
          <a:p>
            <a:pPr marL="457200" lvl="1" indent="0">
              <a:buNone/>
            </a:pPr>
            <a:endParaRPr lang="nb-NO" sz="1800" dirty="0"/>
          </a:p>
          <a:p>
            <a:r>
              <a:rPr lang="nb-NO" sz="2400" dirty="0" err="1"/>
              <a:t>Indikativt</a:t>
            </a:r>
            <a:r>
              <a:rPr lang="nb-NO" sz="2400" dirty="0"/>
              <a:t> tilbud etter frist:</a:t>
            </a:r>
          </a:p>
          <a:p>
            <a:pPr lvl="1"/>
            <a:r>
              <a:rPr lang="nb-NO" sz="2000" dirty="0" err="1"/>
              <a:t>Techweb</a:t>
            </a:r>
            <a:r>
              <a:rPr lang="nb-NO" sz="2000" dirty="0"/>
              <a:t> AS har vist interesse. Har nå kapasitet etter andre avsluttede prosjekter.</a:t>
            </a:r>
          </a:p>
          <a:p>
            <a:pPr lvl="1"/>
            <a:r>
              <a:rPr lang="nb-NO" sz="2000" dirty="0"/>
              <a:t>Basert på kravspesifikasjonen er det gitt et estimat på ny hjemmeside, introduksjon +  etterarbeid:</a:t>
            </a:r>
            <a:br>
              <a:rPr lang="nb-NO" sz="2000" dirty="0"/>
            </a:br>
            <a:r>
              <a:rPr lang="nb-NO" sz="2000" dirty="0"/>
              <a:t>samlet kr 300.000 – 370.000 kroner. </a:t>
            </a:r>
            <a:br>
              <a:rPr lang="nb-NO" sz="2000" dirty="0"/>
            </a:br>
            <a:endParaRPr lang="nb-NO" sz="2000" dirty="0"/>
          </a:p>
          <a:p>
            <a:pPr lvl="1"/>
            <a:endParaRPr lang="nb-NO" sz="2000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1BC0A2D-746B-4DCB-BA73-481117D35DA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nb-NO" dirty="0"/>
              <a:t>NfN - NORSK NETTVERK FOR NÆRINGSEIENDOM</a:t>
            </a:r>
            <a:r>
              <a:rPr lang="nb-NO" b="0" dirty="0">
                <a:solidFill>
                  <a:schemeClr val="accent1"/>
                </a:solidFill>
              </a:rPr>
              <a:t> </a:t>
            </a:r>
            <a:r>
              <a:rPr lang="nb-NO" dirty="0"/>
              <a:t>Norwegian Real </a:t>
            </a:r>
            <a:r>
              <a:rPr lang="nb-NO" dirty="0" err="1"/>
              <a:t>Estate</a:t>
            </a:r>
            <a:r>
              <a:rPr lang="nb-NO" dirty="0"/>
              <a:t> &amp; Facility Management Network</a:t>
            </a:r>
            <a:endParaRPr lang="en-US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EE1652DC-03B8-495F-8951-60CACD7B3E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47B0619-9F6E-41AA-AAFB-FC9846E0271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669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E790016-4889-444A-862D-8D5577316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200" dirty="0"/>
              <a:t>Sak 30.19 Status etter tilbudsforespørsel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99BFA85-D812-4014-BE82-69E8503D1B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400" dirty="0"/>
              <a:t>Aktiviteter etter styremøtets beslutninger/anbefalinger:</a:t>
            </a:r>
          </a:p>
          <a:p>
            <a:pPr lvl="1"/>
            <a:r>
              <a:rPr lang="nb-NO" sz="2000" dirty="0"/>
              <a:t>Avklarings- og innspillmøte med </a:t>
            </a:r>
            <a:r>
              <a:rPr lang="nb-NO" sz="2000" dirty="0" err="1"/>
              <a:t>Techweb</a:t>
            </a:r>
            <a:r>
              <a:rPr lang="nb-NO" sz="2000" dirty="0"/>
              <a:t> AS, 16. oktober 2019, kl. 1300</a:t>
            </a:r>
          </a:p>
          <a:p>
            <a:pPr lvl="1"/>
            <a:endParaRPr lang="nb-NO" sz="2000" dirty="0"/>
          </a:p>
          <a:p>
            <a:pPr lvl="1"/>
            <a:r>
              <a:rPr lang="nb-NO" sz="2000" dirty="0"/>
              <a:t>Avklaringsmøte med Enklere Valg AS:</a:t>
            </a:r>
          </a:p>
          <a:p>
            <a:pPr lvl="2"/>
            <a:r>
              <a:rPr lang="nb-NO" sz="1600" dirty="0"/>
              <a:t>Gjennomgang av tilbud</a:t>
            </a:r>
          </a:p>
          <a:p>
            <a:pPr lvl="2"/>
            <a:r>
              <a:rPr lang="nb-NO" sz="1600" dirty="0"/>
              <a:t>Forslag til oppsplitting i Fase1 (ny versjon «dagens løsning» og Fase 2  (komplett med egenpublisering/kalender og eventuelle nye medlemsgrupper)</a:t>
            </a:r>
          </a:p>
          <a:p>
            <a:pPr lvl="1"/>
            <a:endParaRPr lang="nb-NO" sz="2000" dirty="0"/>
          </a:p>
          <a:p>
            <a:pPr lvl="1"/>
            <a:r>
              <a:rPr lang="nb-NO" sz="2000" dirty="0"/>
              <a:t>Avklaringsmøte </a:t>
            </a:r>
            <a:r>
              <a:rPr lang="nb-NO" sz="2000" dirty="0" err="1"/>
              <a:t>Techweb</a:t>
            </a:r>
            <a:r>
              <a:rPr lang="nb-NO" sz="2000" dirty="0"/>
              <a:t> AS etter tilbud basert på gjennomgang og spesifiseringer i møtet 16. oktober 2019.</a:t>
            </a:r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A4C00A05-70EF-46DD-8EEE-E03FADF2A0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47B0619-9F6E-41AA-AAFB-FC9846E0271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Plassholder for bunntekst 3">
            <a:extLst>
              <a:ext uri="{FF2B5EF4-FFF2-40B4-BE49-F238E27FC236}">
                <a16:creationId xmlns:a16="http://schemas.microsoft.com/office/drawing/2014/main" id="{85407738-DB3E-43A6-B584-C84E6569A4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195513" y="6248400"/>
            <a:ext cx="4321175" cy="457200"/>
          </a:xfrm>
        </p:spPr>
        <p:txBody>
          <a:bodyPr/>
          <a:lstStyle/>
          <a:p>
            <a:pPr>
              <a:defRPr/>
            </a:pPr>
            <a:r>
              <a:rPr lang="nb-NO" dirty="0"/>
              <a:t>NfN - NORSK NETTVERK FOR NÆRINGSEIENDOM</a:t>
            </a:r>
            <a:r>
              <a:rPr lang="nb-NO" b="0" dirty="0">
                <a:solidFill>
                  <a:schemeClr val="accent1"/>
                </a:solidFill>
              </a:rPr>
              <a:t> </a:t>
            </a:r>
            <a:r>
              <a:rPr lang="nb-NO" dirty="0"/>
              <a:t>Norwegian Real </a:t>
            </a:r>
            <a:r>
              <a:rPr lang="nb-NO" dirty="0" err="1"/>
              <a:t>Estate</a:t>
            </a:r>
            <a:r>
              <a:rPr lang="nb-NO" dirty="0"/>
              <a:t> &amp; Facility Management Network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400897"/>
      </p:ext>
    </p:extLst>
  </p:cSld>
  <p:clrMapOvr>
    <a:masterClrMapping/>
  </p:clrMapOvr>
</p:sld>
</file>

<file path=ppt/theme/theme1.xml><?xml version="1.0" encoding="utf-8"?>
<a:theme xmlns:a="http://schemas.openxmlformats.org/drawingml/2006/main" name="Egendefinert utforming">
  <a:themeElements>
    <a:clrScheme name="Egendefinert utform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gendefinert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gendefinert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endefinert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endefinert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endefinert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endefinert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endefinert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endefinert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endefinert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endefinert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endefinert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endefinert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endefinert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Egendefinert utforming">
  <a:themeElements>
    <a:clrScheme name="1_Egendefinert utform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Egendefinert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Egendefinert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gendefinert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gendefinert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gendefinert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gendefinert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gendefinert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gendefinert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gendefinert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gendefinert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gendefinert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gendefinert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gendefinert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Kapsler">
  <a:themeElements>
    <a:clrScheme name="Kapsler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Kapsl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apsler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ler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ler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ler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ler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ler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ler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ler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Piksel">
  <a:themeElements>
    <a:clrScheme name="Egendefinert 1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A8FFC8"/>
      </a:accent1>
      <a:accent2>
        <a:srgbClr val="9999CC"/>
      </a:accent2>
      <a:accent3>
        <a:srgbClr val="FFFFFF"/>
      </a:accent3>
      <a:accent4>
        <a:srgbClr val="FAAC00"/>
      </a:accent4>
      <a:accent5>
        <a:srgbClr val="FFF29F"/>
      </a:accent5>
      <a:accent6>
        <a:srgbClr val="B97FB6"/>
      </a:accent6>
      <a:hlink>
        <a:srgbClr val="666699"/>
      </a:hlink>
      <a:folHlink>
        <a:srgbClr val="CCCCE6"/>
      </a:folHlink>
    </a:clrScheme>
    <a:fontScheme name="Piks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ks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ks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ks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ks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ks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ks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ks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ks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ks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ks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ks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ks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12395</TotalTime>
  <Words>178</Words>
  <Application>Microsoft Office PowerPoint</Application>
  <PresentationFormat>Skjermfremvisning (4:3)</PresentationFormat>
  <Paragraphs>35</Paragraphs>
  <Slides>4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4</vt:i4>
      </vt:variant>
      <vt:variant>
        <vt:lpstr>Lysbildetitler</vt:lpstr>
      </vt:variant>
      <vt:variant>
        <vt:i4>4</vt:i4>
      </vt:variant>
    </vt:vector>
  </HeadingPairs>
  <TitlesOfParts>
    <vt:vector size="12" baseType="lpstr">
      <vt:lpstr>Arial</vt:lpstr>
      <vt:lpstr>Arial Black</vt:lpstr>
      <vt:lpstr>Times New Roman</vt:lpstr>
      <vt:lpstr>Wingdings</vt:lpstr>
      <vt:lpstr>Egendefinert utforming</vt:lpstr>
      <vt:lpstr>1_Egendefinert utforming</vt:lpstr>
      <vt:lpstr>Kapsler</vt:lpstr>
      <vt:lpstr>Piksel</vt:lpstr>
      <vt:lpstr>NfN – Norsk nettverk for Næringseiendom  Norwegian Real Estate and Facility Management Network </vt:lpstr>
      <vt:lpstr>Sak 30.19 Status etter tilbudsforespørsel</vt:lpstr>
      <vt:lpstr>Sak 30.19 Status etter tilbudsforespørsel</vt:lpstr>
      <vt:lpstr>Sak 30.19 Status etter tilbudsforespørsel</vt:lpstr>
    </vt:vector>
  </TitlesOfParts>
  <Company>Aker Universitetssykehus HF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Velkommen til det XX årsmøte i NFN</dc:title>
  <dc:creator>arnkva</dc:creator>
  <cp:lastModifiedBy>Henning Verløy</cp:lastModifiedBy>
  <cp:revision>425</cp:revision>
  <cp:lastPrinted>2019-03-03T15:29:43Z</cp:lastPrinted>
  <dcterms:created xsi:type="dcterms:W3CDTF">2017-11-05T15:53:30Z</dcterms:created>
  <dcterms:modified xsi:type="dcterms:W3CDTF">2019-10-15T15:04:12Z</dcterms:modified>
</cp:coreProperties>
</file>