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05" r:id="rId2"/>
    <p:sldId id="340" r:id="rId3"/>
    <p:sldId id="336" r:id="rId4"/>
    <p:sldId id="327" r:id="rId5"/>
    <p:sldId id="337" r:id="rId6"/>
    <p:sldId id="338" r:id="rId7"/>
    <p:sldId id="335" r:id="rId8"/>
    <p:sldId id="331" r:id="rId9"/>
    <p:sldId id="332" r:id="rId10"/>
    <p:sldId id="339" r:id="rId11"/>
  </p:sldIdLst>
  <p:sldSz cx="9144000" cy="6858000" type="screen4x3"/>
  <p:notesSz cx="6888163" cy="100187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pos="2880">
          <p15:clr>
            <a:srgbClr val="A4A3A4"/>
          </p15:clr>
        </p15:guide>
        <p15:guide id="4" pos="340">
          <p15:clr>
            <a:srgbClr val="A4A3A4"/>
          </p15:clr>
        </p15:guide>
        <p15:guide id="5" pos="5420">
          <p15:clr>
            <a:srgbClr val="A4A3A4"/>
          </p15:clr>
        </p15:guide>
        <p15:guide id="6" pos="2744">
          <p15:clr>
            <a:srgbClr val="A4A3A4"/>
          </p15:clr>
        </p15:guide>
        <p15:guide id="7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agsnes, Torill Marsteen" initials="DT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96A0"/>
    <a:srgbClr val="AEACAB"/>
    <a:srgbClr val="CDD3DE"/>
    <a:srgbClr val="6D7D9D"/>
    <a:srgbClr val="FDDEBB"/>
    <a:srgbClr val="D9ECFF"/>
    <a:srgbClr val="BDDEFF"/>
    <a:srgbClr val="E3E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3" autoAdjust="0"/>
    <p:restoredTop sz="76442" autoAdjust="0"/>
  </p:normalViewPr>
  <p:slideViewPr>
    <p:cSldViewPr snapToObjects="1" showGuides="1">
      <p:cViewPr>
        <p:scale>
          <a:sx n="90" d="100"/>
          <a:sy n="90" d="100"/>
        </p:scale>
        <p:origin x="-488" y="296"/>
      </p:cViewPr>
      <p:guideLst>
        <p:guide orient="horz" pos="663"/>
        <p:guide orient="horz" pos="3793"/>
        <p:guide pos="2880"/>
        <p:guide pos="340"/>
        <p:guide pos="5420"/>
        <p:guide pos="2744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8" d="100"/>
          <a:sy n="58" d="100"/>
        </p:scale>
        <p:origin x="-3230" y="-86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681166067833694E-2"/>
          <c:y val="0.16341617232536301"/>
          <c:w val="0.83940142190963996"/>
          <c:h val="0.82084985875224403"/>
        </c:manualLayout>
      </c:layout>
      <c:pie3DChart>
        <c:varyColors val="1"/>
        <c:ser>
          <c:idx val="0"/>
          <c:order val="0"/>
          <c:dLbls>
            <c:dLbl>
              <c:idx val="0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LblPos val="outEnd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953-48A2-836C-D8E46D99E88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9382716049382699E-2"/>
                  <c:y val="-1.408450704225350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953-48A2-836C-D8E46D99E88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'Ark1'!$A$2:$A$13</c:f>
              <c:strCache>
                <c:ptCount val="12"/>
                <c:pt idx="0">
                  <c:v>Bank</c:v>
                </c:pt>
                <c:pt idx="1">
                  <c:v>Handel</c:v>
                </c:pt>
                <c:pt idx="2">
                  <c:v>Eiendom</c:v>
                </c:pt>
                <c:pt idx="3">
                  <c:v>Industri</c:v>
                </c:pt>
                <c:pt idx="4">
                  <c:v>Media</c:v>
                </c:pt>
                <c:pt idx="5">
                  <c:v>Off. sektor</c:v>
                </c:pt>
                <c:pt idx="6">
                  <c:v>Olje-/oljeservice</c:v>
                </c:pt>
                <c:pt idx="7">
                  <c:v>Helse</c:v>
                </c:pt>
                <c:pt idx="8">
                  <c:v>Telekom</c:v>
                </c:pt>
                <c:pt idx="9">
                  <c:v>Transport</c:v>
                </c:pt>
                <c:pt idx="10">
                  <c:v>Utdanning</c:v>
                </c:pt>
                <c:pt idx="11">
                  <c:v>Teknisk rådgivning</c:v>
                </c:pt>
              </c:strCache>
            </c:str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953-48A2-836C-D8E46D99E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230769230769E-2"/>
          <c:y val="4.2892156862745098E-2"/>
          <c:w val="0.91826923076923095"/>
          <c:h val="0.89950980392156898"/>
        </c:manualLayout>
      </c:layout>
      <c:pie3D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FB-46DE-85FF-4C03F5CA5B57}"/>
              </c:ext>
            </c:extLst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275798413533462E-3"/>
                  <c:y val="-5.80858206565985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275798413533462E-3"/>
                  <c:y val="-0.110891112162597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4FB-46DE-85FF-4C03F5CA5B5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4FB-46DE-85FF-4C03F5CA5B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'Ark1'!$A$2:$A$9</c:f>
              <c:strCache>
                <c:ptCount val="8"/>
                <c:pt idx="0">
                  <c:v>Oslo</c:v>
                </c:pt>
                <c:pt idx="1">
                  <c:v>Akershus</c:v>
                </c:pt>
                <c:pt idx="2">
                  <c:v>Telemark</c:v>
                </c:pt>
                <c:pt idx="3">
                  <c:v>Sør-Trøndelag</c:v>
                </c:pt>
                <c:pt idx="4">
                  <c:v>Hordaland</c:v>
                </c:pt>
                <c:pt idx="5">
                  <c:v>Østfold</c:v>
                </c:pt>
                <c:pt idx="6">
                  <c:v>Rogaland</c:v>
                </c:pt>
                <c:pt idx="7">
                  <c:v>Nord-Norge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24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8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4FB-46DE-85FF-4C03F5CA5B5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6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0.50962</cdr:x>
      <cdr:y>0.04412</cdr:y>
    </cdr:from>
    <cdr:to>
      <cdr:x>0.71154</cdr:x>
      <cdr:y>0.11765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038600" y="228600"/>
          <a:ext cx="1600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nn-NO" sz="1600" u="sng" dirty="0">
            <a:solidFill>
              <a:srgbClr val="000066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548" y="0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767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548" y="9516767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164C84-D765-4307-8A66-08A8FD4E2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4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548" y="0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509" y="4758383"/>
            <a:ext cx="5511147" cy="45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767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548" y="9516767"/>
            <a:ext cx="2985076" cy="50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62" tIns="46281" rIns="92562" bIns="462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B461E0-B0F6-4F7F-B4EE-0851F5718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32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528638" y="6538913"/>
            <a:ext cx="8075612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29698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510858" y="4395248"/>
            <a:ext cx="8093391" cy="504056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527292" y="4992792"/>
            <a:ext cx="8076958" cy="288000"/>
          </a:xfrm>
        </p:spPr>
        <p:txBody>
          <a:bodyPr/>
          <a:lstStyle>
            <a:lvl1pPr marL="0" indent="0">
              <a:buFont typeface="Arial" charset="0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527292" y="5301208"/>
            <a:ext cx="8076957" cy="288032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 useBgFill="1">
        <p:nvSpPr>
          <p:cNvPr id="17" name="Rectangle 16"/>
          <p:cNvSpPr/>
          <p:nvPr userDrawn="1"/>
        </p:nvSpPr>
        <p:spPr>
          <a:xfrm>
            <a:off x="6516216" y="6165304"/>
            <a:ext cx="2189634" cy="326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 useBgFill="1">
        <p:nvSpPr>
          <p:cNvPr id="18" name="Rectangle 17"/>
          <p:cNvSpPr/>
          <p:nvPr userDrawn="1"/>
        </p:nvSpPr>
        <p:spPr>
          <a:xfrm>
            <a:off x="7536656" y="6560820"/>
            <a:ext cx="758032" cy="252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6261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052736"/>
            <a:ext cx="8075612" cy="49686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28638" y="6538913"/>
            <a:ext cx="8075612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915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892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052513"/>
            <a:ext cx="8075612" cy="494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466725"/>
            <a:ext cx="80756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3" r:id="rId2"/>
    <p:sldLayoutId id="2147483934" r:id="rId3"/>
    <p:sldLayoutId id="2147483935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69875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85000"/>
        <a:buFont typeface="Arial" charset="0"/>
        <a:buChar char="■"/>
        <a:defRPr>
          <a:solidFill>
            <a:schemeClr val="tx1"/>
          </a:solidFill>
          <a:latin typeface="+mn-lt"/>
          <a:cs typeface="+mn-cs"/>
        </a:defRPr>
      </a:lvl2pPr>
      <a:lvl3pPr marL="1084263" indent="-1841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85000"/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3pPr>
      <a:lvl4pPr marL="1441450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SzPct val="85000"/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4pPr>
      <a:lvl5pPr marL="1798638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5pPr>
      <a:lvl6pPr marL="2255838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6pPr>
      <a:lvl7pPr marL="2713038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7pPr>
      <a:lvl8pPr marL="3170238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8pPr>
      <a:lvl9pPr marL="3627438" indent="-1778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enfayejordan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Presentasjon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av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NfN 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Norsk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Nettverk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Næringseiendom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92" y="5496848"/>
            <a:ext cx="8076958" cy="288000"/>
          </a:xfrm>
        </p:spPr>
        <p:txBody>
          <a:bodyPr/>
          <a:lstStyle/>
          <a:p>
            <a:r>
              <a:rPr lang="en-GB" dirty="0"/>
              <a:t>August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78386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Utkast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5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Ønsker</a:t>
            </a:r>
            <a:r>
              <a:rPr lang="en-US" dirty="0"/>
              <a:t> din </a:t>
            </a:r>
            <a:r>
              <a:rPr lang="en-US" dirty="0" err="1"/>
              <a:t>bedrift</a:t>
            </a:r>
            <a:r>
              <a:rPr lang="en-US" dirty="0"/>
              <a:t> å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medlem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Send </a:t>
            </a:r>
            <a:r>
              <a:rPr lang="en-US" sz="1600" dirty="0" err="1"/>
              <a:t>skriftlig</a:t>
            </a:r>
            <a:r>
              <a:rPr lang="en-US" sz="1600" dirty="0"/>
              <a:t> </a:t>
            </a:r>
            <a:r>
              <a:rPr lang="en-US" sz="1600" dirty="0" err="1"/>
              <a:t>søknad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 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Kirsten Faye </a:t>
            </a:r>
            <a:r>
              <a:rPr lang="en-US" sz="1400" dirty="0" smtClean="0">
                <a:solidFill>
                  <a:srgbClr val="FF0000"/>
                </a:solidFill>
              </a:rPr>
              <a:t>Jordan</a:t>
            </a:r>
          </a:p>
          <a:p>
            <a:pPr lvl="1"/>
            <a:r>
              <a:rPr lang="en-US" sz="1400" dirty="0" smtClean="0">
                <a:hlinkClick r:id="rId2"/>
              </a:rPr>
              <a:t>kirstenfayejordan@gmail.com</a:t>
            </a:r>
            <a:endParaRPr lang="en-US" sz="1400" dirty="0" smtClean="0"/>
          </a:p>
          <a:p>
            <a:pPr lvl="1"/>
            <a:r>
              <a:rPr lang="en-US" sz="1400" dirty="0" smtClean="0"/>
              <a:t>99242376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355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/>
              <a:t>Kort</a:t>
            </a:r>
            <a:r>
              <a:rPr lang="en-US" sz="2400" b="1" dirty="0"/>
              <a:t> om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268760"/>
            <a:ext cx="8075612" cy="49686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err="1"/>
              <a:t>F</a:t>
            </a:r>
            <a:r>
              <a:rPr lang="en-US" sz="1600" dirty="0" err="1" smtClean="0"/>
              <a:t>aglig</a:t>
            </a:r>
            <a:r>
              <a:rPr lang="en-US" sz="1600" dirty="0"/>
              <a:t>, </a:t>
            </a:r>
            <a:r>
              <a:rPr lang="en-US" sz="1600" dirty="0" err="1"/>
              <a:t>uavhengig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nøytralt</a:t>
            </a:r>
            <a:r>
              <a:rPr lang="en-US" sz="1600" dirty="0"/>
              <a:t> </a:t>
            </a:r>
            <a:r>
              <a:rPr lang="en-US" sz="1600" dirty="0" err="1"/>
              <a:t>nettverk</a:t>
            </a:r>
            <a:r>
              <a:rPr lang="en-US" sz="1600" dirty="0"/>
              <a:t> for </a:t>
            </a:r>
            <a:r>
              <a:rPr lang="en-US" sz="1600" dirty="0" err="1"/>
              <a:t>ledere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fagansvarlige</a:t>
            </a:r>
            <a:r>
              <a:rPr lang="en-US" sz="1600" dirty="0"/>
              <a:t> med </a:t>
            </a:r>
            <a:r>
              <a:rPr lang="en-US" sz="1600" dirty="0" err="1"/>
              <a:t>fokus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Facility Management (FM)*  </a:t>
            </a:r>
            <a:r>
              <a:rPr lang="en-US" sz="1600" dirty="0" smtClean="0"/>
              <a:t>(</a:t>
            </a:r>
            <a:r>
              <a:rPr lang="en-US" sz="1600" dirty="0" err="1" smtClean="0"/>
              <a:t>etabl</a:t>
            </a:r>
            <a:r>
              <a:rPr lang="en-US" sz="1600" dirty="0" smtClean="0"/>
              <a:t>. 1992)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err="1"/>
              <a:t>ovedmål</a:t>
            </a:r>
            <a:r>
              <a:rPr lang="en-US" sz="1600" dirty="0"/>
              <a:t>: </a:t>
            </a:r>
            <a:r>
              <a:rPr lang="en-US" sz="1600" dirty="0" err="1"/>
              <a:t>Finne</a:t>
            </a:r>
            <a:r>
              <a:rPr lang="en-US" sz="1600" dirty="0"/>
              <a:t> </a:t>
            </a:r>
            <a:r>
              <a:rPr lang="en-US" sz="1600" dirty="0" err="1"/>
              <a:t>beste</a:t>
            </a:r>
            <a:r>
              <a:rPr lang="en-US" sz="1600" dirty="0"/>
              <a:t> </a:t>
            </a:r>
            <a:r>
              <a:rPr lang="en-US" sz="1600" dirty="0" err="1"/>
              <a:t>praksis</a:t>
            </a:r>
            <a:r>
              <a:rPr lang="en-US" sz="1600" dirty="0"/>
              <a:t> </a:t>
            </a:r>
            <a:r>
              <a:rPr lang="en-US" sz="1600" dirty="0" err="1"/>
              <a:t>gjennom</a:t>
            </a:r>
            <a:r>
              <a:rPr lang="en-US" sz="1600" dirty="0"/>
              <a:t> </a:t>
            </a:r>
            <a:r>
              <a:rPr lang="en-US" sz="1600" dirty="0" err="1"/>
              <a:t>utveksling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informasjon</a:t>
            </a:r>
            <a:r>
              <a:rPr lang="en-US" sz="1600" dirty="0"/>
              <a:t>, </a:t>
            </a:r>
            <a:r>
              <a:rPr lang="en-US" sz="1600" dirty="0" err="1"/>
              <a:t>kunnskap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erfaringer</a:t>
            </a:r>
            <a:r>
              <a:rPr lang="en-US" sz="1600" dirty="0"/>
              <a:t> </a:t>
            </a:r>
            <a:r>
              <a:rPr lang="en-US" sz="1600" dirty="0" err="1"/>
              <a:t>mellom</a:t>
            </a:r>
            <a:r>
              <a:rPr lang="en-US" sz="1600" dirty="0"/>
              <a:t> </a:t>
            </a:r>
            <a:r>
              <a:rPr lang="en-US" sz="1600" dirty="0" err="1"/>
              <a:t>medlemmene</a:t>
            </a:r>
            <a:r>
              <a:rPr lang="en-US" sz="16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err="1" smtClean="0"/>
              <a:t>Visjon</a:t>
            </a:r>
            <a:r>
              <a:rPr lang="en-US" sz="1600" dirty="0"/>
              <a:t>: </a:t>
            </a:r>
            <a:r>
              <a:rPr lang="en-US" sz="1600" dirty="0" err="1"/>
              <a:t>Være</a:t>
            </a:r>
            <a:r>
              <a:rPr lang="en-US" sz="1600" dirty="0"/>
              <a:t> den </a:t>
            </a:r>
            <a:r>
              <a:rPr lang="en-US" sz="1600" dirty="0" err="1"/>
              <a:t>viktigste</a:t>
            </a:r>
            <a:r>
              <a:rPr lang="en-US" sz="1600" dirty="0"/>
              <a:t> arena for </a:t>
            </a:r>
            <a:r>
              <a:rPr lang="en-US" sz="1600" dirty="0" err="1"/>
              <a:t>beste</a:t>
            </a:r>
            <a:r>
              <a:rPr lang="en-US" sz="1600" dirty="0"/>
              <a:t> </a:t>
            </a:r>
            <a:r>
              <a:rPr lang="en-US" sz="1600" dirty="0" err="1"/>
              <a:t>praksis</a:t>
            </a:r>
            <a:r>
              <a:rPr lang="en-US" sz="1600" dirty="0"/>
              <a:t> </a:t>
            </a:r>
            <a:r>
              <a:rPr lang="en-US" sz="1600" dirty="0" err="1"/>
              <a:t>innen</a:t>
            </a:r>
            <a:r>
              <a:rPr lang="en-US" sz="1600" dirty="0"/>
              <a:t> FM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 smtClean="0"/>
              <a:t>Norge</a:t>
            </a:r>
            <a:endParaRPr lang="en-US" sz="16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Stabil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aktiv</a:t>
            </a:r>
            <a:r>
              <a:rPr lang="en-US" sz="1600" dirty="0"/>
              <a:t> </a:t>
            </a:r>
            <a:r>
              <a:rPr lang="en-US" sz="1600" dirty="0" err="1"/>
              <a:t>medlemsgruppe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består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de </a:t>
            </a:r>
            <a:r>
              <a:rPr lang="en-US" sz="1600" dirty="0" err="1"/>
              <a:t>største</a:t>
            </a:r>
            <a:r>
              <a:rPr lang="en-US" sz="1600" dirty="0"/>
              <a:t> </a:t>
            </a:r>
            <a:r>
              <a:rPr lang="en-US" sz="1600" dirty="0" err="1"/>
              <a:t>bedriftene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Norge 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cs typeface="Times New Roman" panose="02020603050405020304" pitchFamily="18" charset="0"/>
              </a:rPr>
              <a:t>Medlemmer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innenfor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både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privat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og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offentlig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cs typeface="Times New Roman" panose="02020603050405020304" pitchFamily="18" charset="0"/>
              </a:rPr>
              <a:t>sektor</a:t>
            </a:r>
            <a:endParaRPr lang="en-US" sz="1200" dirty="0" smtClean="0"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cs typeface="Times New Roman" panose="02020603050405020304" pitchFamily="18" charset="0"/>
              </a:rPr>
              <a:t>løpende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kontakt</a:t>
            </a:r>
            <a:r>
              <a:rPr lang="en-US" sz="1200" dirty="0">
                <a:cs typeface="Times New Roman" panose="02020603050405020304" pitchFamily="18" charset="0"/>
              </a:rPr>
              <a:t> med </a:t>
            </a:r>
            <a:r>
              <a:rPr lang="en-US" sz="1200" dirty="0" err="1">
                <a:cs typeface="Times New Roman" panose="02020603050405020304" pitchFamily="18" charset="0"/>
              </a:rPr>
              <a:t>andre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relevante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nettverk</a:t>
            </a:r>
            <a:r>
              <a:rPr lang="en-US" sz="1200" dirty="0"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cs typeface="Times New Roman" panose="02020603050405020304" pitchFamily="18" charset="0"/>
              </a:rPr>
              <a:t>organisasjoner</a:t>
            </a:r>
            <a:r>
              <a:rPr lang="en-US" sz="1200" dirty="0"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cs typeface="Times New Roman" panose="02020603050405020304" pitchFamily="18" charset="0"/>
              </a:rPr>
              <a:t>forsknings</a:t>
            </a:r>
            <a:r>
              <a:rPr lang="en-US" sz="1200" dirty="0">
                <a:cs typeface="Times New Roman" panose="02020603050405020304" pitchFamily="18" charset="0"/>
              </a:rPr>
              <a:t>- </a:t>
            </a:r>
            <a:r>
              <a:rPr lang="en-US" sz="1200" dirty="0" err="1">
                <a:cs typeface="Times New Roman" panose="02020603050405020304" pitchFamily="18" charset="0"/>
              </a:rPr>
              <a:t>og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utdanningsmiljøer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samt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leverandører</a:t>
            </a:r>
            <a:endParaRPr lang="en-US" sz="1200" dirty="0"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>
                <a:cs typeface="Times New Roman" panose="02020603050405020304" pitchFamily="18" charset="0"/>
              </a:rPr>
              <a:t>NfN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har</a:t>
            </a:r>
            <a:r>
              <a:rPr lang="en-US" sz="1200" dirty="0"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cs typeface="Times New Roman" panose="02020603050405020304" pitchFamily="18" charset="0"/>
              </a:rPr>
              <a:t>siste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årene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tilbudt</a:t>
            </a:r>
            <a:r>
              <a:rPr lang="en-US" sz="1200" dirty="0"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cs typeface="Times New Roman" panose="02020603050405020304" pitchFamily="18" charset="0"/>
              </a:rPr>
              <a:t>reisestipend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på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kr</a:t>
            </a:r>
            <a:r>
              <a:rPr lang="en-US" sz="1200" dirty="0">
                <a:cs typeface="Times New Roman" panose="02020603050405020304" pitchFamily="18" charset="0"/>
              </a:rPr>
              <a:t> 15,000 </a:t>
            </a:r>
            <a:r>
              <a:rPr lang="en-US" sz="1200" dirty="0" err="1">
                <a:cs typeface="Times New Roman" panose="02020603050405020304" pitchFamily="18" charset="0"/>
              </a:rPr>
              <a:t>til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beste</a:t>
            </a:r>
            <a:r>
              <a:rPr lang="en-US" sz="1200" dirty="0">
                <a:cs typeface="Times New Roman" panose="02020603050405020304" pitchFamily="18" charset="0"/>
              </a:rPr>
              <a:t> FM </a:t>
            </a:r>
            <a:r>
              <a:rPr lang="en-US" sz="1200" dirty="0" err="1">
                <a:cs typeface="Times New Roman" panose="02020603050405020304" pitchFamily="18" charset="0"/>
              </a:rPr>
              <a:t>Masterstudent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på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cs typeface="Times New Roman" panose="02020603050405020304" pitchFamily="18" charset="0"/>
              </a:rPr>
              <a:t>NTNU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cs typeface="Times New Roman" panose="02020603050405020304" pitchFamily="18" charset="0"/>
              </a:rPr>
              <a:t>Serviceleverandører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og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rådgivere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innenfor</a:t>
            </a:r>
            <a:r>
              <a:rPr lang="en-US" sz="1200" dirty="0">
                <a:cs typeface="Times New Roman" panose="02020603050405020304" pitchFamily="18" charset="0"/>
              </a:rPr>
              <a:t> FM </a:t>
            </a:r>
            <a:r>
              <a:rPr lang="en-US" sz="1200" dirty="0" err="1">
                <a:cs typeface="Times New Roman" panose="02020603050405020304" pitchFamily="18" charset="0"/>
              </a:rPr>
              <a:t>bransjen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har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ikke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anledning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til</a:t>
            </a:r>
            <a:r>
              <a:rPr lang="en-US" sz="1200" dirty="0">
                <a:cs typeface="Times New Roman" panose="02020603050405020304" pitchFamily="18" charset="0"/>
              </a:rPr>
              <a:t> å </a:t>
            </a:r>
            <a:r>
              <a:rPr lang="en-US" sz="1200" dirty="0" err="1">
                <a:cs typeface="Times New Roman" panose="02020603050405020304" pitchFamily="18" charset="0"/>
              </a:rPr>
              <a:t>bli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medlem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i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nettverket</a:t>
            </a:r>
            <a:endParaRPr lang="en-US" sz="1200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sz="1200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  <a:buNone/>
            </a:pPr>
            <a:r>
              <a:rPr lang="en-US" sz="12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6237312"/>
            <a:ext cx="6753452" cy="477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457200" lvl="2"/>
            <a:r>
              <a:rPr lang="en-US" sz="1100" dirty="0"/>
              <a:t>*FM </a:t>
            </a:r>
            <a:r>
              <a:rPr lang="en-US" sz="1100" dirty="0" err="1"/>
              <a:t>dekker</a:t>
            </a:r>
            <a:r>
              <a:rPr lang="en-US" sz="1100" dirty="0"/>
              <a:t> </a:t>
            </a:r>
            <a:r>
              <a:rPr lang="en-US" sz="1100" dirty="0" err="1">
                <a:highlight>
                  <a:srgbClr val="FFFF00"/>
                </a:highlight>
              </a:rPr>
              <a:t>primært</a:t>
            </a:r>
            <a:r>
              <a:rPr lang="en-US" sz="1100" dirty="0">
                <a:highlight>
                  <a:srgbClr val="FFFF00"/>
                </a:highlight>
              </a:rPr>
              <a:t> </a:t>
            </a:r>
            <a:r>
              <a:rPr lang="en-US" sz="1100" dirty="0" err="1">
                <a:highlight>
                  <a:srgbClr val="FFFF00"/>
                </a:highlight>
              </a:rPr>
              <a:t>ledelse</a:t>
            </a:r>
            <a:r>
              <a:rPr lang="en-US" sz="1100" dirty="0">
                <a:highlight>
                  <a:srgbClr val="FFFF00"/>
                </a:highlight>
              </a:rPr>
              <a:t> </a:t>
            </a:r>
            <a:r>
              <a:rPr lang="en-US" sz="1100" dirty="0" err="1">
                <a:highlight>
                  <a:srgbClr val="FFFF00"/>
                </a:highlight>
              </a:rPr>
              <a:t>og</a:t>
            </a:r>
            <a:r>
              <a:rPr lang="en-US" sz="1100" dirty="0">
                <a:highlight>
                  <a:srgbClr val="FFFF00"/>
                </a:highlight>
              </a:rPr>
              <a:t> </a:t>
            </a:r>
            <a:r>
              <a:rPr lang="en-US" sz="1100" dirty="0" err="1">
                <a:highlight>
                  <a:srgbClr val="FFFF00"/>
                </a:highlight>
              </a:rPr>
              <a:t>styring</a:t>
            </a:r>
            <a:r>
              <a:rPr lang="en-US" sz="1100" dirty="0">
                <a:highlight>
                  <a:srgbClr val="FFFF00"/>
                </a:highlight>
              </a:rPr>
              <a:t>  </a:t>
            </a:r>
            <a:r>
              <a:rPr lang="en-US" sz="1100" dirty="0" err="1">
                <a:highlight>
                  <a:srgbClr val="FFFF00"/>
                </a:highlight>
              </a:rPr>
              <a:t>på</a:t>
            </a:r>
            <a:r>
              <a:rPr lang="en-US" sz="1100" dirty="0"/>
              <a:t> </a:t>
            </a:r>
            <a:r>
              <a:rPr lang="en-US" sz="1100" dirty="0" err="1"/>
              <a:t>fagområdene</a:t>
            </a:r>
            <a:r>
              <a:rPr lang="en-US" sz="1100" dirty="0"/>
              <a:t> </a:t>
            </a:r>
            <a:r>
              <a:rPr lang="en-US" sz="1100" dirty="0" smtClean="0"/>
              <a:t>drift</a:t>
            </a:r>
            <a:r>
              <a:rPr lang="en-US" sz="1100" dirty="0"/>
              <a:t>, </a:t>
            </a:r>
            <a:r>
              <a:rPr lang="en-US" sz="1100" dirty="0" err="1"/>
              <a:t>vedlikehold</a:t>
            </a:r>
            <a:r>
              <a:rPr lang="en-US" sz="1100" dirty="0"/>
              <a:t>, </a:t>
            </a:r>
            <a:r>
              <a:rPr lang="en-US" sz="1100" dirty="0" err="1" smtClean="0"/>
              <a:t>kontor</a:t>
            </a:r>
            <a:r>
              <a:rPr lang="en-US" sz="1100" dirty="0" smtClean="0"/>
              <a:t> service </a:t>
            </a:r>
            <a:r>
              <a:rPr lang="en-US" sz="1100" dirty="0" err="1"/>
              <a:t>og</a:t>
            </a:r>
            <a:r>
              <a:rPr lang="en-US" sz="1100" dirty="0"/>
              <a:t> </a:t>
            </a:r>
            <a:r>
              <a:rPr lang="en-US" sz="1100" dirty="0" err="1"/>
              <a:t>sikkerhet</a:t>
            </a:r>
            <a:endParaRPr lang="en-US" sz="1100" dirty="0"/>
          </a:p>
          <a:p>
            <a:endParaRPr lang="en-US" sz="2000" dirty="0" err="1"/>
          </a:p>
        </p:txBody>
      </p:sp>
    </p:spTree>
    <p:extLst>
      <p:ext uri="{BB962C8B-B14F-4D97-AF65-F5344CB8AC3E}">
        <p14:creationId xmlns:p14="http://schemas.microsoft.com/office/powerpoint/2010/main" val="5815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2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Medlemskap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NfN – </a:t>
            </a: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tilby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268660"/>
            <a:ext cx="8075612" cy="4968652"/>
          </a:xfrm>
        </p:spPr>
        <p:txBody>
          <a:bodyPr/>
          <a:lstStyle/>
          <a:p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medlemsbedrift</a:t>
            </a:r>
            <a:r>
              <a:rPr lang="en-US" sz="1600" dirty="0"/>
              <a:t> </a:t>
            </a:r>
            <a:r>
              <a:rPr lang="en-US" sz="1600" dirty="0" err="1"/>
              <a:t>kan</a:t>
            </a:r>
            <a:r>
              <a:rPr lang="en-US" sz="1600" dirty="0"/>
              <a:t> man delta </a:t>
            </a:r>
            <a:r>
              <a:rPr lang="en-US" sz="1600" dirty="0" err="1"/>
              <a:t>i</a:t>
            </a:r>
            <a:r>
              <a:rPr lang="en-US" sz="1600" dirty="0"/>
              <a:t> den </a:t>
            </a:r>
            <a:r>
              <a:rPr lang="en-US" sz="1600" dirty="0" err="1"/>
              <a:t>årlige</a:t>
            </a:r>
            <a:r>
              <a:rPr lang="en-US" sz="1600" dirty="0"/>
              <a:t> </a:t>
            </a:r>
            <a:r>
              <a:rPr lang="en-US" sz="1600" dirty="0" err="1"/>
              <a:t>benchmarkingundersøkelsen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FM </a:t>
            </a:r>
            <a:r>
              <a:rPr lang="en-US" sz="1600" dirty="0" err="1"/>
              <a:t>kostnader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Norges</a:t>
            </a:r>
            <a:r>
              <a:rPr lang="en-US" sz="1600" dirty="0"/>
              <a:t> </a:t>
            </a:r>
            <a:r>
              <a:rPr lang="en-US" sz="1600" dirty="0" err="1"/>
              <a:t>største</a:t>
            </a:r>
            <a:r>
              <a:rPr lang="en-US" sz="1600" dirty="0"/>
              <a:t> FM-</a:t>
            </a:r>
            <a:r>
              <a:rPr lang="en-US" sz="1600" dirty="0" err="1"/>
              <a:t>nettverk</a:t>
            </a:r>
            <a:r>
              <a:rPr lang="en-US" sz="1600" dirty="0"/>
              <a:t> </a:t>
            </a:r>
            <a:r>
              <a:rPr lang="en-US" sz="1600" dirty="0" err="1"/>
              <a:t>uten</a:t>
            </a:r>
            <a:r>
              <a:rPr lang="en-US" sz="1600" dirty="0"/>
              <a:t> at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koster</a:t>
            </a:r>
            <a:r>
              <a:rPr lang="en-US" sz="1600" dirty="0"/>
              <a:t> </a:t>
            </a:r>
            <a:r>
              <a:rPr lang="en-US" sz="1600" dirty="0" err="1"/>
              <a:t>noe</a:t>
            </a:r>
            <a:r>
              <a:rPr lang="en-US" sz="1600" dirty="0"/>
              <a:t> </a:t>
            </a:r>
            <a:r>
              <a:rPr lang="en-US" sz="1600" dirty="0" err="1"/>
              <a:t>ekstra</a:t>
            </a:r>
            <a:r>
              <a:rPr lang="en-US" sz="1600" dirty="0"/>
              <a:t> </a:t>
            </a:r>
          </a:p>
          <a:p>
            <a:r>
              <a:rPr lang="en-US" sz="1600" dirty="0"/>
              <a:t>Du </a:t>
            </a:r>
            <a:r>
              <a:rPr lang="en-US" sz="1600" dirty="0" err="1"/>
              <a:t>får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detaljert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unik</a:t>
            </a:r>
            <a:r>
              <a:rPr lang="en-US" sz="1600" dirty="0"/>
              <a:t> </a:t>
            </a:r>
            <a:r>
              <a:rPr lang="en-US" sz="1600" dirty="0" err="1"/>
              <a:t>nøkkeltallsrapport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benchmarkingarbeid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kan</a:t>
            </a:r>
            <a:r>
              <a:rPr lang="en-US" sz="1600" dirty="0"/>
              <a:t> </a:t>
            </a:r>
            <a:r>
              <a:rPr lang="en-US" sz="1600" dirty="0" err="1"/>
              <a:t>knytte</a:t>
            </a:r>
            <a:r>
              <a:rPr lang="en-US" sz="1600" dirty="0"/>
              <a:t> </a:t>
            </a:r>
            <a:r>
              <a:rPr lang="en-US" sz="1600" dirty="0" err="1"/>
              <a:t>kontakter</a:t>
            </a:r>
            <a:r>
              <a:rPr lang="en-US" sz="1600" dirty="0"/>
              <a:t> for å </a:t>
            </a:r>
            <a:r>
              <a:rPr lang="en-US" sz="1600" dirty="0" err="1"/>
              <a:t>lære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andre</a:t>
            </a:r>
            <a:endParaRPr lang="en-US" sz="1600" dirty="0"/>
          </a:p>
          <a:p>
            <a:r>
              <a:rPr lang="en-US" sz="1600" dirty="0" err="1"/>
              <a:t>Medlemsbedriftenes</a:t>
            </a:r>
            <a:r>
              <a:rPr lang="en-US" sz="1600" dirty="0"/>
              <a:t> </a:t>
            </a:r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gratis* </a:t>
            </a:r>
            <a:r>
              <a:rPr lang="en-US" sz="1600" dirty="0" err="1"/>
              <a:t>adgang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NfN</a:t>
            </a:r>
            <a:r>
              <a:rPr lang="en-US" sz="1600" dirty="0" err="1"/>
              <a:t>s</a:t>
            </a:r>
            <a:r>
              <a:rPr lang="en-US" sz="1600" dirty="0"/>
              <a:t> </a:t>
            </a:r>
            <a:r>
              <a:rPr lang="en-US" sz="1600" dirty="0" err="1"/>
              <a:t>arrangementer</a:t>
            </a:r>
            <a:r>
              <a:rPr lang="en-US" sz="1600" dirty="0"/>
              <a:t>:</a:t>
            </a:r>
          </a:p>
          <a:p>
            <a:pPr lvl="1"/>
            <a:r>
              <a:rPr lang="en-US" sz="1400" dirty="0" err="1"/>
              <a:t>Faggruppemøter</a:t>
            </a:r>
            <a:r>
              <a:rPr lang="en-US" sz="1400" dirty="0"/>
              <a:t> (</a:t>
            </a:r>
            <a:r>
              <a:rPr lang="en-US" sz="1400" dirty="0" err="1"/>
              <a:t>innenfor</a:t>
            </a:r>
            <a:r>
              <a:rPr lang="en-US" sz="1400" dirty="0"/>
              <a:t> </a:t>
            </a:r>
            <a:r>
              <a:rPr lang="en-US" sz="1400" dirty="0" err="1"/>
              <a:t>sentrale</a:t>
            </a:r>
            <a:r>
              <a:rPr lang="en-US" sz="1400" dirty="0"/>
              <a:t> </a:t>
            </a:r>
            <a:r>
              <a:rPr lang="en-US" sz="1400" dirty="0" err="1"/>
              <a:t>fagfelt</a:t>
            </a:r>
            <a:r>
              <a:rPr lang="en-US" sz="1400" dirty="0"/>
              <a:t> </a:t>
            </a:r>
            <a:r>
              <a:rPr lang="en-US" sz="1400" dirty="0" err="1"/>
              <a:t>som</a:t>
            </a:r>
            <a:r>
              <a:rPr lang="en-US" sz="1400" dirty="0"/>
              <a:t> f </a:t>
            </a:r>
            <a:r>
              <a:rPr lang="en-US" sz="1400" dirty="0" err="1"/>
              <a:t>eks</a:t>
            </a:r>
            <a:r>
              <a:rPr lang="en-US" sz="1400" dirty="0"/>
              <a:t> </a:t>
            </a:r>
            <a:r>
              <a:rPr lang="en-US" sz="1400" dirty="0" err="1"/>
              <a:t>renhold</a:t>
            </a:r>
            <a:r>
              <a:rPr lang="en-US" sz="1400" dirty="0"/>
              <a:t>, </a:t>
            </a:r>
            <a:r>
              <a:rPr lang="en-US" sz="1400" dirty="0" err="1"/>
              <a:t>eiendom</a:t>
            </a:r>
            <a:r>
              <a:rPr lang="en-US" sz="1400" dirty="0"/>
              <a:t>, service </a:t>
            </a:r>
            <a:r>
              <a:rPr lang="en-US" sz="1400" dirty="0" err="1"/>
              <a:t>senter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err="1"/>
              <a:t>Fokus</a:t>
            </a:r>
            <a:r>
              <a:rPr lang="en-US" sz="1400" dirty="0"/>
              <a:t>/ </a:t>
            </a:r>
            <a:r>
              <a:rPr lang="en-US" sz="1400" dirty="0" err="1"/>
              <a:t>Temamøter</a:t>
            </a:r>
            <a:r>
              <a:rPr lang="en-US" sz="1400" dirty="0"/>
              <a:t> (</a:t>
            </a:r>
            <a:r>
              <a:rPr lang="en-US" sz="1400" dirty="0" err="1"/>
              <a:t>knyttes</a:t>
            </a:r>
            <a:r>
              <a:rPr lang="en-US" sz="1400" dirty="0"/>
              <a:t> </a:t>
            </a:r>
            <a:r>
              <a:rPr lang="en-US" sz="1400" dirty="0" err="1"/>
              <a:t>gjerne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</a:t>
            </a:r>
            <a:r>
              <a:rPr lang="en-US" sz="1400" dirty="0" err="1"/>
              <a:t>sentrale</a:t>
            </a:r>
            <a:r>
              <a:rPr lang="en-US" sz="1400" dirty="0"/>
              <a:t> </a:t>
            </a:r>
            <a:r>
              <a:rPr lang="en-US" sz="1400" dirty="0" err="1"/>
              <a:t>strategiske</a:t>
            </a:r>
            <a:r>
              <a:rPr lang="en-US" sz="1400" dirty="0"/>
              <a:t> </a:t>
            </a:r>
            <a:r>
              <a:rPr lang="en-US" sz="1400" dirty="0" err="1"/>
              <a:t>tema</a:t>
            </a:r>
            <a:r>
              <a:rPr lang="en-US" sz="1400" dirty="0"/>
              <a:t> </a:t>
            </a:r>
            <a:r>
              <a:rPr lang="en-US" sz="1400" dirty="0" err="1"/>
              <a:t>knyttet</a:t>
            </a:r>
            <a:r>
              <a:rPr lang="en-US" sz="1400" dirty="0"/>
              <a:t> </a:t>
            </a:r>
            <a:r>
              <a:rPr lang="en-US" sz="1400" dirty="0" err="1"/>
              <a:t>til</a:t>
            </a:r>
            <a:r>
              <a:rPr lang="en-US" sz="1400" dirty="0"/>
              <a:t> FM)</a:t>
            </a:r>
          </a:p>
          <a:p>
            <a:pPr lvl="1"/>
            <a:endParaRPr lang="en-US" sz="1400" dirty="0">
              <a:highlight>
                <a:srgbClr val="FFFF00"/>
              </a:highlight>
            </a:endParaRPr>
          </a:p>
          <a:p>
            <a:r>
              <a:rPr lang="en-US" sz="1600" dirty="0" err="1"/>
              <a:t>Tilgang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NfN</a:t>
            </a:r>
            <a:r>
              <a:rPr lang="en-US" sz="1600" dirty="0" err="1"/>
              <a:t>s</a:t>
            </a:r>
            <a:r>
              <a:rPr lang="en-US" sz="1600" dirty="0"/>
              <a:t> </a:t>
            </a:r>
            <a:r>
              <a:rPr lang="en-US" sz="1600" dirty="0" err="1"/>
              <a:t>dokumentarkiv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historiske</a:t>
            </a:r>
            <a:r>
              <a:rPr lang="en-US" sz="1600" dirty="0"/>
              <a:t> </a:t>
            </a:r>
            <a:r>
              <a:rPr lang="en-US" sz="1600" dirty="0" err="1"/>
              <a:t>nøkkeltall</a:t>
            </a:r>
            <a:endParaRPr lang="en-US" sz="1600" dirty="0"/>
          </a:p>
          <a:p>
            <a:r>
              <a:rPr lang="en-US" sz="1600" dirty="0" err="1"/>
              <a:t>Tilgang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Norges</a:t>
            </a:r>
            <a:r>
              <a:rPr lang="en-US" sz="1600" dirty="0"/>
              <a:t> </a:t>
            </a:r>
            <a:r>
              <a:rPr lang="en-US" sz="1600" dirty="0" err="1"/>
              <a:t>største</a:t>
            </a:r>
            <a:r>
              <a:rPr lang="en-US" sz="1600" dirty="0"/>
              <a:t> FM </a:t>
            </a:r>
            <a:r>
              <a:rPr lang="en-US" sz="1600" dirty="0" err="1"/>
              <a:t>nettverk</a:t>
            </a:r>
            <a:r>
              <a:rPr lang="en-US" sz="1600" dirty="0"/>
              <a:t> / FM </a:t>
            </a:r>
            <a:r>
              <a:rPr lang="en-US" sz="1600" dirty="0" err="1"/>
              <a:t>kompetanse</a:t>
            </a:r>
            <a:r>
              <a:rPr lang="en-US" sz="1600" dirty="0"/>
              <a:t> / </a:t>
            </a:r>
            <a:r>
              <a:rPr lang="en-US" sz="1600" dirty="0" err="1"/>
              <a:t>beste</a:t>
            </a:r>
            <a:r>
              <a:rPr lang="en-US" sz="1600" dirty="0"/>
              <a:t> </a:t>
            </a:r>
            <a:r>
              <a:rPr lang="en-US" sz="1600" dirty="0" err="1"/>
              <a:t>praksis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Norges</a:t>
            </a:r>
            <a:r>
              <a:rPr lang="en-US" sz="1600" dirty="0"/>
              <a:t> </a:t>
            </a:r>
            <a:r>
              <a:rPr lang="en-US" sz="1600" dirty="0" err="1"/>
              <a:t>største</a:t>
            </a:r>
            <a:r>
              <a:rPr lang="en-US" sz="1600" dirty="0"/>
              <a:t> </a:t>
            </a:r>
            <a:r>
              <a:rPr lang="en-US" sz="1600" dirty="0" err="1"/>
              <a:t>bedrifter</a:t>
            </a:r>
            <a:endParaRPr lang="en-US" sz="1600" dirty="0"/>
          </a:p>
          <a:p>
            <a:pPr marL="273050" lvl="1" indent="-273050">
              <a:spcBef>
                <a:spcPct val="30000"/>
              </a:spcBef>
              <a:buClr>
                <a:schemeClr val="accent1"/>
              </a:buClr>
            </a:pPr>
            <a:r>
              <a:rPr lang="en-US" sz="1600" dirty="0"/>
              <a:t>Vi </a:t>
            </a:r>
            <a:r>
              <a:rPr lang="en-US" sz="1600" dirty="0" err="1"/>
              <a:t>bidrar</a:t>
            </a:r>
            <a:r>
              <a:rPr lang="en-US" sz="1600" dirty="0"/>
              <a:t> </a:t>
            </a:r>
            <a:r>
              <a:rPr lang="en-US" sz="1600" dirty="0" err="1"/>
              <a:t>også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å </a:t>
            </a:r>
            <a:r>
              <a:rPr lang="en-US" sz="1600" dirty="0" err="1"/>
              <a:t>knytte</a:t>
            </a:r>
            <a:r>
              <a:rPr lang="en-US" sz="1600" dirty="0"/>
              <a:t> </a:t>
            </a:r>
            <a:r>
              <a:rPr lang="en-US" sz="1600" dirty="0" err="1"/>
              <a:t>kontakt</a:t>
            </a:r>
            <a:r>
              <a:rPr lang="en-US" sz="1600" dirty="0"/>
              <a:t> med </a:t>
            </a:r>
            <a:r>
              <a:rPr lang="en-US" sz="1600" dirty="0" err="1"/>
              <a:t>eksterne</a:t>
            </a:r>
            <a:r>
              <a:rPr lang="en-US" sz="1600" dirty="0"/>
              <a:t> </a:t>
            </a:r>
            <a:r>
              <a:rPr lang="en-US" sz="1600" dirty="0" err="1"/>
              <a:t>fagmiljø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f </a:t>
            </a:r>
            <a:r>
              <a:rPr lang="en-US" sz="1600" dirty="0" err="1"/>
              <a:t>eks</a:t>
            </a:r>
            <a:r>
              <a:rPr lang="en-US" sz="1600" dirty="0"/>
              <a:t> NTNU, </a:t>
            </a:r>
            <a:r>
              <a:rPr lang="en-US" sz="1600" dirty="0" err="1"/>
              <a:t>Høyskolen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Akershus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Euro FM</a:t>
            </a:r>
          </a:p>
          <a:p>
            <a:pPr marL="273050" lvl="1" indent="-273050">
              <a:spcBef>
                <a:spcPct val="30000"/>
              </a:spcBef>
              <a:buClr>
                <a:schemeClr val="accent1"/>
              </a:buClr>
            </a:pPr>
            <a:r>
              <a:rPr lang="en-US" sz="1600" dirty="0" err="1"/>
              <a:t>Medlemsavgift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2016 </a:t>
            </a:r>
            <a:r>
              <a:rPr lang="en-US" sz="1600" dirty="0" err="1"/>
              <a:t>satt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kr</a:t>
            </a:r>
            <a:r>
              <a:rPr lang="en-US" sz="1600" dirty="0"/>
              <a:t> 15,000 per </a:t>
            </a:r>
            <a:r>
              <a:rPr lang="en-US" sz="1600" dirty="0" err="1"/>
              <a:t>år</a:t>
            </a:r>
            <a:r>
              <a:rPr lang="en-US" sz="1600" dirty="0"/>
              <a:t> per </a:t>
            </a:r>
            <a:r>
              <a:rPr lang="en-US" sz="1600" dirty="0" err="1"/>
              <a:t>bedrift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pPr lvl="1"/>
            <a:endParaRPr lang="en-US" sz="1400" dirty="0"/>
          </a:p>
          <a:p>
            <a:pPr marL="450850" lvl="1" indent="0">
              <a:buNone/>
            </a:pPr>
            <a:endParaRPr lang="en-US" sz="1400" dirty="0"/>
          </a:p>
          <a:p>
            <a:pPr marL="450850" lvl="1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28638" y="6165304"/>
            <a:ext cx="6774290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00" dirty="0"/>
              <a:t>* NfN </a:t>
            </a:r>
            <a:r>
              <a:rPr lang="en-US" sz="1100" dirty="0" err="1"/>
              <a:t>dekker</a:t>
            </a:r>
            <a:r>
              <a:rPr lang="en-US" sz="1100" dirty="0"/>
              <a:t> </a:t>
            </a:r>
            <a:r>
              <a:rPr lang="en-US" sz="1100" dirty="0" err="1"/>
              <a:t>ikke</a:t>
            </a:r>
            <a:r>
              <a:rPr lang="en-US" sz="1100" dirty="0"/>
              <a:t> </a:t>
            </a:r>
            <a:r>
              <a:rPr lang="en-US" sz="1100" dirty="0" err="1"/>
              <a:t>kostnader</a:t>
            </a:r>
            <a:r>
              <a:rPr lang="en-US" sz="1100" dirty="0"/>
              <a:t> </a:t>
            </a:r>
            <a:r>
              <a:rPr lang="en-US" sz="1100" dirty="0" err="1"/>
              <a:t>knyttet</a:t>
            </a:r>
            <a:r>
              <a:rPr lang="en-US" sz="1100" dirty="0"/>
              <a:t> </a:t>
            </a:r>
            <a:r>
              <a:rPr lang="en-US" sz="1100" dirty="0" err="1"/>
              <a:t>til</a:t>
            </a:r>
            <a:r>
              <a:rPr lang="en-US" sz="1100" dirty="0"/>
              <a:t> </a:t>
            </a:r>
            <a:r>
              <a:rPr lang="en-US" sz="1100" dirty="0" err="1"/>
              <a:t>reise</a:t>
            </a:r>
            <a:r>
              <a:rPr lang="en-US" sz="1100" dirty="0"/>
              <a:t>, </a:t>
            </a:r>
            <a:r>
              <a:rPr lang="en-US" sz="1100" dirty="0" err="1"/>
              <a:t>kost</a:t>
            </a:r>
            <a:r>
              <a:rPr lang="en-US" sz="1100" dirty="0"/>
              <a:t>/</a:t>
            </a:r>
            <a:r>
              <a:rPr lang="en-US" sz="1100" dirty="0" err="1"/>
              <a:t>losji</a:t>
            </a:r>
            <a:r>
              <a:rPr lang="en-US" sz="1100" dirty="0"/>
              <a:t> </a:t>
            </a:r>
            <a:r>
              <a:rPr lang="en-US" sz="1100" dirty="0" err="1"/>
              <a:t>ifm</a:t>
            </a:r>
            <a:r>
              <a:rPr lang="en-US" sz="1100" dirty="0"/>
              <a:t> arrangement.</a:t>
            </a:r>
            <a:br>
              <a:rPr lang="en-US" sz="1100" dirty="0"/>
            </a:br>
            <a:r>
              <a:rPr lang="en-US" sz="1100" dirty="0"/>
              <a:t>** </a:t>
            </a:r>
            <a:r>
              <a:rPr lang="en-US" sz="1100" dirty="0" err="1"/>
              <a:t>Deltagelse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en-US" sz="1100" dirty="0" err="1"/>
              <a:t>Benchmarkprogrammet</a:t>
            </a:r>
            <a:r>
              <a:rPr lang="en-US" sz="1100" dirty="0"/>
              <a:t> </a:t>
            </a:r>
            <a:r>
              <a:rPr lang="en-US" sz="1100" dirty="0" err="1"/>
              <a:t>har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egen</a:t>
            </a:r>
            <a:r>
              <a:rPr lang="en-US" sz="1100" dirty="0"/>
              <a:t> </a:t>
            </a:r>
            <a:r>
              <a:rPr lang="en-US" sz="1100" dirty="0" err="1"/>
              <a:t>kostnad</a:t>
            </a:r>
            <a:r>
              <a:rPr lang="en-US" sz="1100" dirty="0"/>
              <a:t>. </a:t>
            </a:r>
            <a:r>
              <a:rPr lang="en-US" sz="1100" dirty="0" err="1"/>
              <a:t>Nøkkeltallsmøtet</a:t>
            </a:r>
            <a:r>
              <a:rPr lang="en-US" sz="1100" dirty="0"/>
              <a:t> </a:t>
            </a:r>
            <a:r>
              <a:rPr lang="en-US" sz="1100" dirty="0" err="1"/>
              <a:t>er</a:t>
            </a:r>
            <a:r>
              <a:rPr lang="en-US" sz="1100" dirty="0"/>
              <a:t> </a:t>
            </a:r>
            <a:r>
              <a:rPr lang="en-US" sz="1100" dirty="0" err="1"/>
              <a:t>inkludert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en-US" sz="1100" dirty="0" err="1"/>
              <a:t>denne</a:t>
            </a:r>
            <a:r>
              <a:rPr lang="en-US" sz="1100" dirty="0"/>
              <a:t> </a:t>
            </a:r>
            <a:r>
              <a:rPr lang="en-US" sz="1100" dirty="0" err="1"/>
              <a:t>kostnaden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802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5825" y="6248400"/>
            <a:ext cx="1450975" cy="457200"/>
          </a:xfrm>
          <a:prstGeom prst="rect">
            <a:avLst/>
          </a:prstGeom>
          <a:noFill/>
        </p:spPr>
        <p:txBody>
          <a:bodyPr/>
          <a:lstStyle/>
          <a:p>
            <a:fld id="{8FFE38DC-1BBC-814E-974B-D9C7CD85808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Faggrupper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217613"/>
            <a:ext cx="7853362" cy="48021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err="1"/>
              <a:t>NfNs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rmål</a:t>
            </a:r>
            <a:r>
              <a:rPr lang="en-US" sz="1600" dirty="0"/>
              <a:t> å </a:t>
            </a:r>
            <a:r>
              <a:rPr lang="en-US" sz="1600" dirty="0" err="1"/>
              <a:t>legge</a:t>
            </a:r>
            <a:r>
              <a:rPr lang="en-US" sz="1600" dirty="0"/>
              <a:t> </a:t>
            </a:r>
            <a:r>
              <a:rPr lang="en-US" sz="1600" dirty="0" err="1"/>
              <a:t>tilrette</a:t>
            </a:r>
            <a:r>
              <a:rPr lang="en-US" sz="1600" dirty="0"/>
              <a:t> for best </a:t>
            </a:r>
            <a:r>
              <a:rPr lang="en-US" sz="1600" dirty="0" err="1"/>
              <a:t>mulig</a:t>
            </a:r>
            <a:r>
              <a:rPr lang="en-US" sz="1600" dirty="0"/>
              <a:t> </a:t>
            </a:r>
            <a:r>
              <a:rPr lang="en-US" sz="1600" dirty="0" err="1"/>
              <a:t>utveksling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informasjon</a:t>
            </a:r>
            <a:r>
              <a:rPr lang="en-US" sz="1600" dirty="0"/>
              <a:t>, </a:t>
            </a:r>
            <a:r>
              <a:rPr lang="en-US" sz="1600" dirty="0" err="1"/>
              <a:t>kunnskap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erfaringer</a:t>
            </a:r>
            <a:r>
              <a:rPr lang="en-US" sz="1600" dirty="0"/>
              <a:t> </a:t>
            </a:r>
            <a:r>
              <a:rPr lang="en-US" sz="1600" dirty="0" err="1"/>
              <a:t>mellom</a:t>
            </a:r>
            <a:r>
              <a:rPr lang="en-US" sz="1600" dirty="0"/>
              <a:t> </a:t>
            </a:r>
            <a:r>
              <a:rPr lang="en-US" sz="1600" dirty="0" err="1"/>
              <a:t>medlemmene</a:t>
            </a:r>
            <a:r>
              <a:rPr lang="en-US" sz="1600" dirty="0"/>
              <a:t>. </a:t>
            </a:r>
            <a:r>
              <a:rPr lang="en-US" sz="1600" dirty="0" err="1"/>
              <a:t>Dette</a:t>
            </a:r>
            <a:r>
              <a:rPr lang="en-US" sz="1600" dirty="0"/>
              <a:t> </a:t>
            </a:r>
            <a:r>
              <a:rPr lang="en-US" sz="1600" dirty="0" err="1"/>
              <a:t>skjer</a:t>
            </a:r>
            <a:r>
              <a:rPr lang="en-US" sz="1600" dirty="0"/>
              <a:t> </a:t>
            </a:r>
            <a:r>
              <a:rPr lang="en-US" sz="1600" dirty="0" err="1"/>
              <a:t>blant</a:t>
            </a:r>
            <a:r>
              <a:rPr lang="en-US" sz="1600" dirty="0"/>
              <a:t> </a:t>
            </a:r>
            <a:r>
              <a:rPr lang="en-US" sz="1600" dirty="0" err="1"/>
              <a:t>annet</a:t>
            </a:r>
            <a:r>
              <a:rPr lang="en-US" sz="1600" dirty="0"/>
              <a:t> I </a:t>
            </a:r>
            <a:r>
              <a:rPr lang="en-US" sz="1600" dirty="0" err="1"/>
              <a:t>faggruppene</a:t>
            </a:r>
            <a:r>
              <a:rPr lang="en-US" sz="1600" dirty="0"/>
              <a:t>.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err="1"/>
              <a:t>Uformelle</a:t>
            </a:r>
            <a:r>
              <a:rPr lang="en-US" sz="1600" dirty="0"/>
              <a:t> </a:t>
            </a:r>
            <a:r>
              <a:rPr lang="en-US" sz="1600" dirty="0" err="1"/>
              <a:t>nettverksgrupper</a:t>
            </a:r>
            <a:r>
              <a:rPr lang="en-US" sz="1600" dirty="0"/>
              <a:t> for: </a:t>
            </a:r>
            <a:r>
              <a:rPr lang="en-US" sz="1600" dirty="0" err="1"/>
              <a:t>Renhold</a:t>
            </a:r>
            <a:r>
              <a:rPr lang="en-US" sz="1600" dirty="0"/>
              <a:t>, </a:t>
            </a:r>
            <a:r>
              <a:rPr lang="en-US" sz="1600" dirty="0" err="1"/>
              <a:t>Kantine</a:t>
            </a:r>
            <a:r>
              <a:rPr lang="en-US" sz="1600" dirty="0"/>
              <a:t>. Drift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Vedlikehold</a:t>
            </a:r>
            <a:r>
              <a:rPr lang="en-US" sz="1600" dirty="0"/>
              <a:t>. </a:t>
            </a:r>
            <a:r>
              <a:rPr lang="en-US" sz="1600" dirty="0" err="1"/>
              <a:t>Energi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Miljø</a:t>
            </a:r>
            <a:r>
              <a:rPr lang="en-US" sz="1600" dirty="0"/>
              <a:t>. FM-</a:t>
            </a:r>
            <a:r>
              <a:rPr lang="en-US" sz="1600" dirty="0" err="1"/>
              <a:t>ledelse</a:t>
            </a:r>
            <a:r>
              <a:rPr lang="en-US" sz="1600" dirty="0"/>
              <a:t>. </a:t>
            </a:r>
            <a:r>
              <a:rPr lang="en-US" sz="1600" dirty="0" err="1"/>
              <a:t>Servicesenter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err="1"/>
              <a:t>Deltakelse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faggruppene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et </a:t>
            </a:r>
            <a:r>
              <a:rPr lang="en-US" sz="1600" dirty="0" err="1"/>
              <a:t>tilbud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NfNs</a:t>
            </a:r>
            <a:r>
              <a:rPr lang="en-US" sz="1600" dirty="0"/>
              <a:t> </a:t>
            </a:r>
            <a:r>
              <a:rPr lang="en-US" sz="1600" dirty="0" err="1"/>
              <a:t>medlemsbedrifter</a:t>
            </a:r>
            <a:r>
              <a:rPr lang="en-US" sz="1600" dirty="0"/>
              <a:t> </a:t>
            </a:r>
            <a:r>
              <a:rPr lang="en-US" sz="1600" dirty="0" err="1"/>
              <a:t>uavhengig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om de </a:t>
            </a:r>
            <a:r>
              <a:rPr lang="en-US" sz="1600" dirty="0" err="1"/>
              <a:t>deltar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nettverkets</a:t>
            </a:r>
            <a:r>
              <a:rPr lang="en-US" sz="1600" dirty="0"/>
              <a:t> </a:t>
            </a:r>
            <a:r>
              <a:rPr lang="en-US" sz="1600" dirty="0" err="1"/>
              <a:t>nøkkeltall</a:t>
            </a:r>
            <a:r>
              <a:rPr lang="en-US" sz="1600" dirty="0"/>
              <a:t>-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benchmarkingsprogam</a:t>
            </a:r>
            <a:r>
              <a:rPr lang="en-US" sz="1600" dirty="0"/>
              <a:t>. 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err="1"/>
              <a:t>Faggruppemøtene</a:t>
            </a:r>
            <a:r>
              <a:rPr lang="en-US" sz="1600" dirty="0"/>
              <a:t> </a:t>
            </a:r>
            <a:r>
              <a:rPr lang="en-US" sz="1600" dirty="0" err="1"/>
              <a:t>retter</a:t>
            </a:r>
            <a:r>
              <a:rPr lang="en-US" sz="1600" dirty="0"/>
              <a:t> </a:t>
            </a:r>
            <a:r>
              <a:rPr lang="en-US" sz="1600" dirty="0" err="1"/>
              <a:t>seg</a:t>
            </a:r>
            <a:r>
              <a:rPr lang="en-US" sz="1600" dirty="0"/>
              <a:t> </a:t>
            </a:r>
            <a:r>
              <a:rPr lang="en-US" sz="1600" dirty="0" err="1"/>
              <a:t>spesielt</a:t>
            </a:r>
            <a:r>
              <a:rPr lang="en-US" sz="1600" dirty="0"/>
              <a:t> mot </a:t>
            </a:r>
            <a:r>
              <a:rPr lang="en-US" sz="1600" dirty="0" err="1"/>
              <a:t>ledere</a:t>
            </a:r>
            <a:r>
              <a:rPr lang="en-US" sz="1600" dirty="0"/>
              <a:t>, </a:t>
            </a:r>
            <a:r>
              <a:rPr lang="en-US" sz="1600" dirty="0" err="1"/>
              <a:t>fagansvarlige</a:t>
            </a:r>
            <a:r>
              <a:rPr lang="en-US" sz="1600" dirty="0"/>
              <a:t>, </a:t>
            </a:r>
            <a:r>
              <a:rPr lang="en-US" sz="1600" dirty="0" err="1"/>
              <a:t>fagledere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kontraktsansvarlige</a:t>
            </a:r>
            <a:r>
              <a:rPr lang="en-US" sz="1600" dirty="0"/>
              <a:t>. </a:t>
            </a:r>
            <a:r>
              <a:rPr lang="en-US" sz="1600" dirty="0" err="1" smtClean="0"/>
              <a:t>Erfaringen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bred </a:t>
            </a:r>
            <a:r>
              <a:rPr lang="en-US" sz="1600" dirty="0" err="1"/>
              <a:t>deltakelse</a:t>
            </a:r>
            <a:r>
              <a:rPr lang="en-US" sz="1600" dirty="0"/>
              <a:t> </a:t>
            </a:r>
            <a:r>
              <a:rPr lang="en-US" sz="1600" dirty="0" err="1"/>
              <a:t>fra</a:t>
            </a:r>
            <a:r>
              <a:rPr lang="en-US" sz="1600" dirty="0"/>
              <a:t> </a:t>
            </a:r>
            <a:r>
              <a:rPr lang="en-US" sz="1600" dirty="0" err="1"/>
              <a:t>medlemsbedriftene</a:t>
            </a:r>
            <a:r>
              <a:rPr lang="en-US" sz="1600" dirty="0"/>
              <a:t>. 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err="1"/>
              <a:t>Faggruppemøtene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møter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godt</a:t>
            </a:r>
            <a:r>
              <a:rPr lang="en-US" sz="1600" dirty="0"/>
              <a:t> </a:t>
            </a:r>
            <a:r>
              <a:rPr lang="en-US" sz="1600" dirty="0" err="1"/>
              <a:t>tilpasset</a:t>
            </a:r>
            <a:r>
              <a:rPr lang="en-US" sz="1600" dirty="0"/>
              <a:t> </a:t>
            </a:r>
            <a:r>
              <a:rPr lang="en-US" sz="1600" dirty="0" err="1"/>
              <a:t>behovet</a:t>
            </a:r>
            <a:r>
              <a:rPr lang="en-US" sz="1600" dirty="0"/>
              <a:t> for </a:t>
            </a:r>
            <a:r>
              <a:rPr lang="en-US" sz="1600" dirty="0" err="1"/>
              <a:t>faglig</a:t>
            </a:r>
            <a:r>
              <a:rPr lang="en-US" sz="1600" dirty="0"/>
              <a:t> </a:t>
            </a:r>
            <a:r>
              <a:rPr lang="en-US" sz="1600" dirty="0" err="1"/>
              <a:t>oppdatering</a:t>
            </a:r>
            <a:r>
              <a:rPr lang="en-US" sz="1600" dirty="0"/>
              <a:t> for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enkelte</a:t>
            </a:r>
            <a:r>
              <a:rPr lang="en-US" sz="1600" dirty="0"/>
              <a:t> </a:t>
            </a:r>
            <a:r>
              <a:rPr lang="en-US" sz="1600" dirty="0" err="1"/>
              <a:t>medlem</a:t>
            </a:r>
            <a:r>
              <a:rPr lang="en-US" sz="1600" dirty="0"/>
              <a:t>. </a:t>
            </a:r>
          </a:p>
          <a:p>
            <a:pPr lvl="1"/>
            <a:r>
              <a:rPr lang="en-US" sz="1400" dirty="0" err="1">
                <a:ea typeface="+mn-ea"/>
              </a:rPr>
              <a:t>Mulighet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til</a:t>
            </a:r>
            <a:r>
              <a:rPr lang="en-US" sz="1400" dirty="0">
                <a:ea typeface="+mn-ea"/>
              </a:rPr>
              <a:t> å </a:t>
            </a:r>
            <a:r>
              <a:rPr lang="en-US" sz="1400" dirty="0" err="1">
                <a:ea typeface="+mn-ea"/>
              </a:rPr>
              <a:t>diskutere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aktuelle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faglige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temaer</a:t>
            </a:r>
            <a:r>
              <a:rPr lang="en-US" sz="1400" dirty="0">
                <a:ea typeface="+mn-ea"/>
              </a:rPr>
              <a:t>, </a:t>
            </a:r>
            <a:r>
              <a:rPr lang="en-US" sz="1400" dirty="0" err="1">
                <a:ea typeface="+mn-ea"/>
              </a:rPr>
              <a:t>nettverksbygging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faglig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påfyll</a:t>
            </a:r>
            <a:r>
              <a:rPr lang="en-US" sz="1400" dirty="0">
                <a:ea typeface="+mn-ea"/>
              </a:rPr>
              <a:t>.</a:t>
            </a:r>
          </a:p>
          <a:p>
            <a:pPr lvl="1"/>
            <a:r>
              <a:rPr lang="en-US" sz="1400" dirty="0" err="1">
                <a:ea typeface="+mn-ea"/>
              </a:rPr>
              <a:t>Lære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av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hverandre</a:t>
            </a:r>
            <a:endParaRPr lang="en-US" sz="1400" dirty="0">
              <a:ea typeface="+mn-ea"/>
            </a:endParaRPr>
          </a:p>
          <a:p>
            <a:pPr lvl="1"/>
            <a:r>
              <a:rPr lang="en-US" sz="1400" dirty="0">
                <a:ea typeface="+mn-ea"/>
              </a:rPr>
              <a:t>Dele </a:t>
            </a:r>
            <a:r>
              <a:rPr lang="en-US" sz="1400" dirty="0" err="1">
                <a:ea typeface="+mn-ea"/>
              </a:rPr>
              <a:t>erfaringer</a:t>
            </a:r>
            <a:endParaRPr lang="en-US" sz="1400" dirty="0">
              <a:ea typeface="+mn-ea"/>
            </a:endParaRPr>
          </a:p>
          <a:p>
            <a:pPr lvl="1"/>
            <a:r>
              <a:rPr lang="en-US" sz="1400" dirty="0" err="1">
                <a:ea typeface="+mn-ea"/>
              </a:rPr>
              <a:t>Identifisere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beste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praksiser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innen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fagområdene</a:t>
            </a:r>
            <a:r>
              <a:rPr lang="en-US" sz="1400" dirty="0">
                <a:ea typeface="+mn-ea"/>
              </a:rPr>
              <a:t>.</a:t>
            </a:r>
          </a:p>
          <a:p>
            <a:pPr lvl="1"/>
            <a:r>
              <a:rPr lang="en-US" sz="1400" dirty="0" err="1">
                <a:ea typeface="+mn-ea"/>
              </a:rPr>
              <a:t>Invitere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leverandører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eksterne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foredragsholdere</a:t>
            </a:r>
            <a:r>
              <a:rPr lang="en-US" sz="1400" dirty="0">
                <a:ea typeface="+mn-ea"/>
              </a:rPr>
              <a:t>. </a:t>
            </a:r>
          </a:p>
          <a:p>
            <a:pPr lvl="1"/>
            <a:r>
              <a:rPr lang="en-US" sz="1400" dirty="0" err="1">
                <a:ea typeface="+mn-ea"/>
              </a:rPr>
              <a:t>Faglige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innlegg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fra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medlemmene</a:t>
            </a:r>
            <a:r>
              <a:rPr lang="en-US" sz="1400" dirty="0">
                <a:ea typeface="+mn-ea"/>
              </a:rPr>
              <a:t>, </a:t>
            </a:r>
            <a:r>
              <a:rPr lang="en-US" sz="1400" dirty="0" err="1">
                <a:ea typeface="+mn-ea"/>
              </a:rPr>
              <a:t>diskusjoner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workshops</a:t>
            </a:r>
            <a:br>
              <a:rPr lang="en-US" sz="1400" dirty="0">
                <a:ea typeface="+mn-ea"/>
              </a:rPr>
            </a:br>
            <a:endParaRPr lang="en-US" sz="1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14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5825" y="6248400"/>
            <a:ext cx="1450975" cy="457200"/>
          </a:xfrm>
          <a:prstGeom prst="rect">
            <a:avLst/>
          </a:prstGeom>
          <a:noFill/>
        </p:spPr>
        <p:txBody>
          <a:bodyPr/>
          <a:lstStyle/>
          <a:p>
            <a:fld id="{28AA3FB0-88C3-F547-B6B6-EE07BA6542C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279748"/>
            <a:ext cx="8075612" cy="496865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Drift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Vedlikehold</a:t>
            </a:r>
            <a:r>
              <a:rPr lang="en-US" sz="1600" dirty="0"/>
              <a:t> / </a:t>
            </a:r>
            <a:r>
              <a:rPr lang="en-US" sz="1600" dirty="0" err="1"/>
              <a:t>Energi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Miljø</a:t>
            </a:r>
            <a:r>
              <a:rPr lang="en-US" sz="1600" dirty="0"/>
              <a:t> </a:t>
            </a:r>
          </a:p>
          <a:p>
            <a:pPr lvl="1"/>
            <a:r>
              <a:rPr lang="en-US" sz="1400" dirty="0">
                <a:ea typeface="+mn-ea"/>
              </a:rPr>
              <a:t>FDVU </a:t>
            </a:r>
            <a:r>
              <a:rPr lang="en-US" sz="1400" dirty="0" err="1">
                <a:ea typeface="+mn-ea"/>
              </a:rPr>
              <a:t>dataløsninger</a:t>
            </a:r>
            <a:r>
              <a:rPr lang="en-US" sz="1400" dirty="0">
                <a:ea typeface="+mn-ea"/>
              </a:rPr>
              <a:t> for store </a:t>
            </a:r>
            <a:r>
              <a:rPr lang="en-US" sz="1400" dirty="0" err="1">
                <a:ea typeface="+mn-ea"/>
              </a:rPr>
              <a:t>byggeiere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forvaltere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Internkontroll</a:t>
            </a:r>
            <a:r>
              <a:rPr lang="en-US" sz="1400" dirty="0">
                <a:ea typeface="+mn-ea"/>
              </a:rPr>
              <a:t> for drift </a:t>
            </a:r>
            <a:r>
              <a:rPr lang="en-US" sz="1400" dirty="0" err="1">
                <a:ea typeface="+mn-ea"/>
              </a:rPr>
              <a:t>av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bygg</a:t>
            </a:r>
            <a:r>
              <a:rPr lang="en-US" sz="1400" dirty="0">
                <a:ea typeface="+mn-ea"/>
              </a:rPr>
              <a:t>, LCC system. </a:t>
            </a:r>
            <a:r>
              <a:rPr lang="en-US" sz="1400" dirty="0" err="1">
                <a:ea typeface="+mn-ea"/>
              </a:rPr>
              <a:t>Leverandøroppfølging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dialog. </a:t>
            </a:r>
            <a:r>
              <a:rPr lang="en-US" sz="1400" dirty="0" err="1">
                <a:ea typeface="+mn-ea"/>
              </a:rPr>
              <a:t>Vedlikeholdsstrategi</a:t>
            </a:r>
            <a:r>
              <a:rPr lang="en-US" sz="1400" dirty="0">
                <a:ea typeface="+mn-ea"/>
              </a:rPr>
              <a:t>. Drift-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vedlikeholdskonsepter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Målesystemer</a:t>
            </a:r>
            <a:r>
              <a:rPr lang="en-US" sz="1400" dirty="0">
                <a:ea typeface="+mn-ea"/>
              </a:rPr>
              <a:t>.</a:t>
            </a:r>
          </a:p>
          <a:p>
            <a:pPr lvl="1"/>
            <a:r>
              <a:rPr lang="en-US" sz="1400" dirty="0" err="1">
                <a:ea typeface="+mn-ea"/>
              </a:rPr>
              <a:t>Energimåling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oppfølging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Energireduksjon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Miljøregnskap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Energiprogram</a:t>
            </a:r>
            <a:r>
              <a:rPr lang="en-US" sz="1400" dirty="0">
                <a:ea typeface="+mn-ea"/>
              </a:rPr>
              <a:t>. BREEAM, Enova.</a:t>
            </a:r>
            <a:br>
              <a:rPr lang="en-US" sz="1400" dirty="0">
                <a:ea typeface="+mn-ea"/>
              </a:rPr>
            </a:br>
            <a:endParaRPr lang="en-US" sz="1400" dirty="0">
              <a:ea typeface="+mn-ea"/>
            </a:endParaRPr>
          </a:p>
          <a:p>
            <a:r>
              <a:rPr lang="en-US" sz="1600" dirty="0" err="1"/>
              <a:t>Serveringskonsepter</a:t>
            </a:r>
            <a:r>
              <a:rPr lang="en-US" sz="1600" dirty="0"/>
              <a:t>, </a:t>
            </a:r>
            <a:r>
              <a:rPr lang="en-US" sz="1600" dirty="0" err="1"/>
              <a:t>Kantine</a:t>
            </a:r>
            <a:r>
              <a:rPr lang="en-US" sz="1600" dirty="0"/>
              <a:t>, </a:t>
            </a:r>
            <a:r>
              <a:rPr lang="en-US" sz="1600" dirty="0" err="1"/>
              <a:t>møtesentre</a:t>
            </a:r>
            <a:r>
              <a:rPr lang="en-US" sz="1600" dirty="0"/>
              <a:t> </a:t>
            </a:r>
          </a:p>
          <a:p>
            <a:pPr lvl="1"/>
            <a:r>
              <a:rPr lang="en-US" sz="1400" dirty="0" err="1">
                <a:ea typeface="+mn-ea"/>
              </a:rPr>
              <a:t>Kantineløsninger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modeller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Matkonsepter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Trender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Leverandørpresentasjoner</a:t>
            </a:r>
            <a:r>
              <a:rPr lang="en-US" sz="1400" dirty="0">
                <a:ea typeface="+mn-ea"/>
              </a:rPr>
              <a:t>. </a:t>
            </a:r>
            <a:br>
              <a:rPr lang="en-US" sz="1400" dirty="0">
                <a:ea typeface="+mn-ea"/>
              </a:rPr>
            </a:br>
            <a:endParaRPr lang="en-US" sz="1400" dirty="0">
              <a:ea typeface="+mn-ea"/>
            </a:endParaRPr>
          </a:p>
          <a:p>
            <a:r>
              <a:rPr lang="en-US" sz="1600" dirty="0" err="1"/>
              <a:t>Renhold</a:t>
            </a:r>
            <a:r>
              <a:rPr lang="en-US" sz="1600" dirty="0"/>
              <a:t> </a:t>
            </a:r>
          </a:p>
          <a:p>
            <a:pPr lvl="1"/>
            <a:r>
              <a:rPr lang="en-US" sz="1400" dirty="0" err="1">
                <a:ea typeface="+mn-ea"/>
              </a:rPr>
              <a:t>Renholdsstandard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Erfaringer</a:t>
            </a:r>
            <a:r>
              <a:rPr lang="en-US" sz="1400" dirty="0">
                <a:ea typeface="+mn-ea"/>
              </a:rPr>
              <a:t> med </a:t>
            </a:r>
            <a:r>
              <a:rPr lang="en-US" sz="1400" dirty="0" err="1">
                <a:ea typeface="+mn-ea"/>
              </a:rPr>
              <a:t>Insta</a:t>
            </a:r>
            <a:r>
              <a:rPr lang="en-US" sz="1400" dirty="0">
                <a:ea typeface="+mn-ea"/>
              </a:rPr>
              <a:t> 800. </a:t>
            </a:r>
            <a:r>
              <a:rPr lang="en-US" sz="1400" dirty="0" err="1">
                <a:ea typeface="+mn-ea"/>
              </a:rPr>
              <a:t>Renholdsplaner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på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Ipad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Nøkkeltall</a:t>
            </a:r>
            <a:r>
              <a:rPr lang="en-US" sz="1400" dirty="0">
                <a:ea typeface="+mn-ea"/>
              </a:rPr>
              <a:t> for </a:t>
            </a:r>
            <a:r>
              <a:rPr lang="en-US" sz="1400" dirty="0" err="1">
                <a:ea typeface="+mn-ea"/>
              </a:rPr>
              <a:t>renhold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Renholdskontrakter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Behandling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av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forskjellige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typer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gulvbelegg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Ledelsesutfordringer</a:t>
            </a:r>
            <a:r>
              <a:rPr lang="en-US" sz="1400" dirty="0">
                <a:ea typeface="+mn-ea"/>
              </a:rPr>
              <a:t/>
            </a:r>
            <a:br>
              <a:rPr lang="en-US" sz="1400" dirty="0">
                <a:ea typeface="+mn-ea"/>
              </a:rPr>
            </a:br>
            <a:endParaRPr lang="en-US" sz="1400" dirty="0">
              <a:ea typeface="+mn-ea"/>
            </a:endParaRPr>
          </a:p>
          <a:p>
            <a:r>
              <a:rPr lang="en-US" sz="1600" dirty="0" err="1"/>
              <a:t>Servicesenter</a:t>
            </a:r>
            <a:endParaRPr lang="en-US" sz="1600" dirty="0"/>
          </a:p>
          <a:p>
            <a:pPr lvl="1"/>
            <a:r>
              <a:rPr lang="en-US" sz="1400" dirty="0" err="1">
                <a:ea typeface="+mn-ea"/>
              </a:rPr>
              <a:t>Modeller</a:t>
            </a:r>
            <a:r>
              <a:rPr lang="en-US" sz="1400" dirty="0">
                <a:ea typeface="+mn-ea"/>
              </a:rPr>
              <a:t>, </a:t>
            </a:r>
            <a:r>
              <a:rPr lang="en-US" sz="1400" dirty="0" err="1">
                <a:ea typeface="+mn-ea"/>
              </a:rPr>
              <a:t>hva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skal</a:t>
            </a:r>
            <a:r>
              <a:rPr lang="en-US" sz="1400" dirty="0">
                <a:ea typeface="+mn-ea"/>
              </a:rPr>
              <a:t> et </a:t>
            </a:r>
            <a:r>
              <a:rPr lang="en-US" sz="1400" dirty="0" err="1">
                <a:ea typeface="+mn-ea"/>
              </a:rPr>
              <a:t>servicesenter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inneholde</a:t>
            </a:r>
            <a:r>
              <a:rPr lang="en-US" sz="1400" dirty="0">
                <a:ea typeface="+mn-ea"/>
              </a:rPr>
              <a:t>? </a:t>
            </a:r>
            <a:r>
              <a:rPr lang="en-US" sz="1400" dirty="0" err="1">
                <a:ea typeface="+mn-ea"/>
              </a:rPr>
              <a:t>Systemløsninger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Lederutfordringer</a:t>
            </a:r>
            <a:r>
              <a:rPr lang="en-US" sz="1400" dirty="0">
                <a:ea typeface="+mn-ea"/>
              </a:rPr>
              <a:t>, </a:t>
            </a:r>
            <a:r>
              <a:rPr lang="en-US" sz="1400" dirty="0" err="1">
                <a:ea typeface="+mn-ea"/>
              </a:rPr>
              <a:t>motivasjon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kompetansebygging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Brukerundersøkelser</a:t>
            </a:r>
            <a:r>
              <a:rPr lang="en-US" sz="1400" dirty="0">
                <a:ea typeface="+mn-ea"/>
              </a:rPr>
              <a:t/>
            </a:r>
            <a:br>
              <a:rPr lang="en-US" sz="1400" dirty="0">
                <a:ea typeface="+mn-ea"/>
              </a:rPr>
            </a:br>
            <a:endParaRPr lang="en-US" sz="1400" dirty="0">
              <a:ea typeface="+mn-ea"/>
            </a:endParaRPr>
          </a:p>
          <a:p>
            <a:r>
              <a:rPr lang="en-US" sz="1600" dirty="0"/>
              <a:t>FM-</a:t>
            </a:r>
            <a:r>
              <a:rPr lang="en-US" sz="1600" dirty="0" err="1"/>
              <a:t>Ledelse</a:t>
            </a:r>
            <a:endParaRPr lang="en-US" sz="1600" dirty="0"/>
          </a:p>
          <a:p>
            <a:pPr lvl="1"/>
            <a:r>
              <a:rPr lang="en-US" sz="1400" dirty="0" err="1">
                <a:ea typeface="+mn-ea"/>
              </a:rPr>
              <a:t>Arbeidsplassløsninger</a:t>
            </a:r>
            <a:r>
              <a:rPr lang="en-US" sz="1400" dirty="0">
                <a:ea typeface="+mn-ea"/>
              </a:rPr>
              <a:t>, </a:t>
            </a:r>
            <a:r>
              <a:rPr lang="en-US" sz="1400" dirty="0" err="1">
                <a:ea typeface="+mn-ea"/>
              </a:rPr>
              <a:t>Arealbruk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Lokaler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som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strategisk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verktøy</a:t>
            </a:r>
            <a:r>
              <a:rPr lang="en-US" sz="1400" dirty="0">
                <a:ea typeface="+mn-ea"/>
              </a:rPr>
              <a:t>.  </a:t>
            </a:r>
            <a:r>
              <a:rPr lang="en-US" sz="1400" dirty="0" err="1">
                <a:ea typeface="+mn-ea"/>
              </a:rPr>
              <a:t>Fremtidens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kontorarbeidsplass</a:t>
            </a:r>
            <a:r>
              <a:rPr lang="en-US" sz="1400" dirty="0">
                <a:ea typeface="+mn-ea"/>
              </a:rPr>
              <a:t>. FM-</a:t>
            </a:r>
            <a:r>
              <a:rPr lang="en-US" sz="1400" dirty="0" err="1">
                <a:ea typeface="+mn-ea"/>
              </a:rPr>
              <a:t>Lederrollen</a:t>
            </a:r>
            <a:r>
              <a:rPr lang="en-US" sz="1400" dirty="0">
                <a:ea typeface="+mn-ea"/>
              </a:rPr>
              <a:t>. </a:t>
            </a:r>
            <a:r>
              <a:rPr lang="en-US" sz="1400" dirty="0" err="1">
                <a:ea typeface="+mn-ea"/>
              </a:rPr>
              <a:t>Nøkkeltall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err="1">
                <a:ea typeface="+mn-ea"/>
              </a:rPr>
              <a:t>og</a:t>
            </a:r>
            <a:r>
              <a:rPr lang="en-US" sz="1400" dirty="0">
                <a:ea typeface="+mn-ea"/>
              </a:rPr>
              <a:t> benchmarking.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400" dirty="0">
              <a:ea typeface="+mn-ea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Faggruppene</a:t>
            </a:r>
            <a:r>
              <a:rPr lang="en-US" dirty="0" smtClean="0"/>
              <a:t>, </a:t>
            </a:r>
            <a:r>
              <a:rPr lang="en-US" dirty="0" err="1" smtClean="0"/>
              <a:t>noen</a:t>
            </a:r>
            <a:r>
              <a:rPr lang="en-US" dirty="0" smtClean="0"/>
              <a:t> </a:t>
            </a:r>
            <a:r>
              <a:rPr lang="en-US" dirty="0" err="1" smtClean="0"/>
              <a:t>eksempler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temaer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1781"/>
            <a:ext cx="8075612" cy="369888"/>
          </a:xfrm>
        </p:spPr>
        <p:txBody>
          <a:bodyPr/>
          <a:lstStyle/>
          <a:p>
            <a:r>
              <a:rPr lang="en-US" dirty="0" smtClean="0"/>
              <a:t>Om </a:t>
            </a:r>
            <a:r>
              <a:rPr lang="en-US" dirty="0" err="1" smtClean="0"/>
              <a:t>benchmarkingsprogrammet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836712"/>
            <a:ext cx="8075612" cy="6048672"/>
          </a:xfrm>
        </p:spPr>
        <p:txBody>
          <a:bodyPr/>
          <a:lstStyle/>
          <a:p>
            <a:r>
              <a:rPr lang="nb-NO" sz="1200" dirty="0"/>
              <a:t>NfN har som mål å legge til rette for best mulig erfaringsutveksling mellom medlemmene. Dette skjer blant annet ved det årlige arbeidet med nøkkeltall og </a:t>
            </a:r>
            <a:r>
              <a:rPr lang="nb-NO" sz="1200" dirty="0" smtClean="0"/>
              <a:t>benchmarking.</a:t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200" dirty="0" smtClean="0"/>
              <a:t>Det gjennomføres benchmarking av nøkkeltall for kontorbygg og for sykehus. Benchmarkingen retter seg mot både byggeiere og leietakere.</a:t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200" dirty="0" smtClean="0"/>
              <a:t>Fagområdene som inngår i benchmarkingen er kvalitativ info om FM-strategi, verdimålinger, arbeidsplassutforming, FDV-systemer, miljøledelsessystemer. De kvantitative  nøkkeltallene går bra arealbruk, energiforbruk, husleie, </a:t>
            </a:r>
            <a:r>
              <a:rPr lang="nb-NO" sz="1200" dirty="0" err="1" smtClean="0"/>
              <a:t>felleskost</a:t>
            </a:r>
            <a:r>
              <a:rPr lang="nb-NO" sz="1200" dirty="0" smtClean="0"/>
              <a:t>, FDV, renhold, kantine, post mm For sykehusene inngår også sykehusspesifikke tjenesteleveranser. Sykehusenes informasjonsinnhenting er from 2016 web-basert.</a:t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200" dirty="0" err="1" smtClean="0"/>
              <a:t>Årshjulet</a:t>
            </a:r>
            <a:r>
              <a:rPr lang="nb-NO" sz="1200" dirty="0" smtClean="0"/>
              <a:t> for benchmarkingen er i korte trekk: påmelding, innrapportering av datagrunnlag, kvalitetssikring, sammenstilling av rapport, analyse og presentasjon på nøkkeltallsmøte og forbedring av informasjonsinnhentingsmalen til neste års arbeid.</a:t>
            </a:r>
            <a:br>
              <a:rPr lang="nb-NO" sz="1200" dirty="0" smtClean="0"/>
            </a:br>
            <a:endParaRPr lang="nb-NO" sz="1200" dirty="0"/>
          </a:p>
          <a:p>
            <a:r>
              <a:rPr lang="nb-NO" sz="1200" dirty="0" smtClean="0"/>
              <a:t>Nøkkeltallsmøtene er </a:t>
            </a:r>
            <a:r>
              <a:rPr lang="nb-NO" sz="1200" dirty="0"/>
              <a:t>en </a:t>
            </a:r>
            <a:r>
              <a:rPr lang="nb-NO" sz="1200" dirty="0" smtClean="0"/>
              <a:t>kombinasjon </a:t>
            </a:r>
            <a:r>
              <a:rPr lang="nb-NO" sz="1200" dirty="0"/>
              <a:t>av gjennomgang og diskusjon omkring </a:t>
            </a:r>
            <a:r>
              <a:rPr lang="nb-NO" sz="1200" dirty="0" smtClean="0"/>
              <a:t>nøkkeltallene</a:t>
            </a:r>
            <a:r>
              <a:rPr lang="nb-NO" sz="1200" dirty="0"/>
              <a:t>, sosialt samvær og nettverksbygging</a:t>
            </a:r>
            <a:r>
              <a:rPr lang="nb-NO" sz="1200" dirty="0" smtClean="0"/>
              <a:t>. Målgruppen </a:t>
            </a:r>
            <a:r>
              <a:rPr lang="nb-NO" sz="1200" dirty="0"/>
              <a:t>for møtet er primært alle som har deltatt i årets </a:t>
            </a:r>
            <a:r>
              <a:rPr lang="nb-NO" sz="1200" dirty="0" smtClean="0"/>
              <a:t>nøkkeltallsinnsamling. Det arrangeres et nøkkeltallsmøte for kontorbygg og et for sykehus. Programmet </a:t>
            </a:r>
            <a:r>
              <a:rPr lang="nb-NO" sz="1200" dirty="0"/>
              <a:t>retter seg både til FM-ledere, fagpersoner og kontrollere.  </a:t>
            </a:r>
            <a:r>
              <a:rPr lang="nb-NO" sz="1200" dirty="0" smtClean="0"/>
              <a:t>Innleggene </a:t>
            </a:r>
            <a:r>
              <a:rPr lang="nb-NO" sz="1200" dirty="0"/>
              <a:t>og diskusjonene </a:t>
            </a:r>
            <a:r>
              <a:rPr lang="nb-NO" sz="1200" dirty="0" smtClean="0"/>
              <a:t>fokuserer </a:t>
            </a:r>
            <a:r>
              <a:rPr lang="nb-NO" sz="1200" dirty="0"/>
              <a:t>på årets resultat sett i forhold til siste års utvikling og markedstrender. </a:t>
            </a:r>
            <a:r>
              <a:rPr lang="nb-NO" sz="1200" dirty="0" smtClean="0"/>
              <a:t>Gjennomgangen </a:t>
            </a:r>
            <a:r>
              <a:rPr lang="nb-NO" sz="1200" dirty="0"/>
              <a:t>fokuserer </a:t>
            </a:r>
            <a:r>
              <a:rPr lang="nb-NO" sz="1200" dirty="0" smtClean="0"/>
              <a:t>også på </a:t>
            </a:r>
            <a:r>
              <a:rPr lang="nb-NO" sz="1200" dirty="0"/>
              <a:t>sammenhengen mellom nøkkeltall, strategisk-FM og verdiskaping for kjernevirksomheten. Videre er målsettingen å belyse hva som ligger bak tallene med hensyn til kvalitet og måloppnåelse, og hva vi kan lære av denne sammenhengen. </a:t>
            </a:r>
            <a:r>
              <a:rPr lang="nb-NO" sz="1200" dirty="0" smtClean="0"/>
              <a:t/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200" dirty="0" smtClean="0"/>
              <a:t>Verdien for deltakerne er delvis mulighet for bruk av metodikk for intern benchmarking og delvis mulighet for å sammenligne beste praksis knyttet opp til konkrete tallverdier. NfN benchmarking er en prosessbenchmarking så dialog med bidragsyterne er nødvendig for å forstå hva som ligger bak informasjonen før man trekker konklusjon om beste praksis.</a:t>
            </a:r>
            <a:br>
              <a:rPr lang="nb-NO" sz="1200" dirty="0" smtClean="0"/>
            </a:br>
            <a:endParaRPr lang="nb-NO" sz="1200" dirty="0" smtClean="0"/>
          </a:p>
          <a:p>
            <a:r>
              <a:rPr lang="nb-NO" sz="1200" dirty="0" smtClean="0"/>
              <a:t>Benchmarkingen har pågått i 20 år for kontor og </a:t>
            </a:r>
            <a:r>
              <a:rPr lang="nb-NO" sz="1200" dirty="0" err="1" smtClean="0"/>
              <a:t>ca</a:t>
            </a:r>
            <a:r>
              <a:rPr lang="nb-NO" sz="1200" dirty="0" smtClean="0"/>
              <a:t> 10 år for sykehus. I 2016 inkluderes 24 kontorbygg og 7 Helseforetak med et stort antall bygg. 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7513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Medlemsbedrifter</a:t>
            </a:r>
            <a:r>
              <a:rPr lang="en-US" dirty="0"/>
              <a:t> 2016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358433" y="982960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■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725" indent="-2698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084263" indent="-1841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441450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7986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558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130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1702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274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700" kern="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1200" b="1" kern="0" dirty="0" err="1"/>
              <a:t>Bedriftsnavn</a:t>
            </a:r>
            <a:r>
              <a:rPr lang="en-US" sz="1100" u="sng" kern="0" dirty="0"/>
              <a:t/>
            </a:r>
            <a:br>
              <a:rPr lang="en-US" sz="1100" u="sng" kern="0" dirty="0"/>
            </a:br>
            <a:endParaRPr lang="en-US" sz="700" u="sng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A/S Norske Shell U&amp;P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Aker Solutions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Norsk</a:t>
            </a:r>
            <a:r>
              <a:rPr lang="en-US" sz="700" kern="0" dirty="0"/>
              <a:t> Hydro ASA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BP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Phillips Petroleum Co.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Statoil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Schlumberger Oilfield Services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DNV GL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Esso Norge AS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Halliburton AS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IF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Ferd</a:t>
            </a:r>
            <a:r>
              <a:rPr lang="en-US" sz="700" kern="0" dirty="0"/>
              <a:t> </a:t>
            </a:r>
            <a:r>
              <a:rPr lang="en-US" sz="700" kern="0" dirty="0" err="1"/>
              <a:t>Eiendom</a:t>
            </a:r>
            <a:r>
              <a:rPr lang="en-US" sz="700" kern="0" dirty="0"/>
              <a:t> AS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Koksa</a:t>
            </a:r>
            <a:r>
              <a:rPr lang="en-US" sz="700" kern="0" dirty="0"/>
              <a:t> </a:t>
            </a:r>
            <a:r>
              <a:rPr lang="en-US" sz="700" kern="0" dirty="0" err="1"/>
              <a:t>Eiendom</a:t>
            </a:r>
            <a:r>
              <a:rPr lang="en-US" sz="700" kern="0" dirty="0"/>
              <a:t> AS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Technopolis</a:t>
            </a:r>
            <a:r>
              <a:rPr lang="en-US" sz="700" kern="0" dirty="0"/>
              <a:t> AS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Telenor </a:t>
            </a:r>
            <a:r>
              <a:rPr lang="en-US" sz="700" kern="0" dirty="0" err="1"/>
              <a:t>Eiendom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Nordea Bank ASA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Norges</a:t>
            </a:r>
            <a:r>
              <a:rPr lang="en-US" sz="700" kern="0" dirty="0"/>
              <a:t> Bank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DNB </a:t>
            </a:r>
            <a:r>
              <a:rPr lang="en-US" sz="700" kern="0" dirty="0" err="1"/>
              <a:t>Eiendom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SpareBank</a:t>
            </a:r>
            <a:r>
              <a:rPr lang="en-US" sz="700" kern="0" dirty="0"/>
              <a:t> 1 </a:t>
            </a:r>
            <a:r>
              <a:rPr lang="en-US" sz="700" kern="0" dirty="0" err="1"/>
              <a:t>Gruppen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Sparebank</a:t>
            </a:r>
            <a:r>
              <a:rPr lang="en-US" sz="700" kern="0" dirty="0"/>
              <a:t> 1 </a:t>
            </a:r>
            <a:r>
              <a:rPr lang="en-US" sz="700" kern="0" dirty="0" err="1"/>
              <a:t>Kvartalet</a:t>
            </a:r>
            <a:r>
              <a:rPr lang="en-US" sz="700" kern="0" dirty="0"/>
              <a:t> AS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SAS FM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Handelshøyskolen</a:t>
            </a:r>
            <a:r>
              <a:rPr lang="en-US" sz="700" kern="0" dirty="0"/>
              <a:t> BI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NRK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NTNU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Arbeids</a:t>
            </a:r>
            <a:r>
              <a:rPr lang="en-US" sz="700" kern="0" dirty="0"/>
              <a:t>- </a:t>
            </a:r>
            <a:r>
              <a:rPr lang="en-US" sz="700" kern="0" dirty="0" err="1"/>
              <a:t>og</a:t>
            </a:r>
            <a:r>
              <a:rPr lang="en-US" sz="700" kern="0" dirty="0"/>
              <a:t> </a:t>
            </a:r>
            <a:r>
              <a:rPr lang="en-US" sz="700" kern="0" dirty="0" err="1"/>
              <a:t>velferdsdirektoratet</a:t>
            </a:r>
            <a:r>
              <a:rPr lang="en-US" sz="700" kern="0" dirty="0"/>
              <a:t> v/NAV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Asker </a:t>
            </a:r>
            <a:r>
              <a:rPr lang="en-US" sz="700" kern="0" dirty="0" err="1"/>
              <a:t>Kommune</a:t>
            </a:r>
            <a:r>
              <a:rPr lang="en-US" sz="700" kern="0" dirty="0"/>
              <a:t> </a:t>
            </a:r>
            <a:r>
              <a:rPr lang="en-US" sz="700" kern="0" dirty="0" err="1"/>
              <a:t>Eiendomsforvaltningen</a:t>
            </a:r>
            <a:r>
              <a:rPr lang="en-US" sz="700" kern="0" dirty="0"/>
              <a:t> 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Oslo </a:t>
            </a:r>
            <a:r>
              <a:rPr lang="en-US" sz="700" kern="0" dirty="0" err="1"/>
              <a:t>Kommune</a:t>
            </a:r>
            <a:r>
              <a:rPr lang="en-US" sz="700" kern="0" dirty="0"/>
              <a:t> - </a:t>
            </a:r>
            <a:r>
              <a:rPr lang="en-US" sz="700" kern="0" dirty="0" err="1"/>
              <a:t>Eiendoms</a:t>
            </a:r>
            <a:r>
              <a:rPr lang="en-US" sz="700" kern="0" dirty="0"/>
              <a:t>- </a:t>
            </a:r>
            <a:r>
              <a:rPr lang="en-US" sz="700" kern="0" dirty="0" err="1"/>
              <a:t>og</a:t>
            </a:r>
            <a:r>
              <a:rPr lang="en-US" sz="700" kern="0" dirty="0"/>
              <a:t> </a:t>
            </a:r>
            <a:r>
              <a:rPr lang="en-US" sz="700" kern="0" dirty="0" err="1"/>
              <a:t>byfornyelsesetaten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Røyken</a:t>
            </a:r>
            <a:r>
              <a:rPr lang="en-US" sz="700" kern="0" dirty="0"/>
              <a:t> </a:t>
            </a:r>
            <a:r>
              <a:rPr lang="en-US" sz="700" kern="0" dirty="0" err="1"/>
              <a:t>Eiendom</a:t>
            </a:r>
            <a:r>
              <a:rPr lang="en-US" sz="700" kern="0" dirty="0"/>
              <a:t> AS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ROM </a:t>
            </a:r>
            <a:r>
              <a:rPr lang="en-US" sz="700" kern="0" dirty="0" err="1"/>
              <a:t>Eiendom</a:t>
            </a:r>
            <a:r>
              <a:rPr lang="en-US" sz="700" kern="0" dirty="0"/>
              <a:t> AS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Skatteetaten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Statens</a:t>
            </a:r>
            <a:r>
              <a:rPr lang="en-US" sz="700" kern="0" dirty="0"/>
              <a:t> </a:t>
            </a:r>
            <a:r>
              <a:rPr lang="en-US" sz="700" kern="0" dirty="0" err="1"/>
              <a:t>Vegvesen</a:t>
            </a:r>
            <a:r>
              <a:rPr lang="en-US" sz="700" kern="0" dirty="0"/>
              <a:t> Region vest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Statsbygg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Forsvarsbygg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Departementenes</a:t>
            </a:r>
            <a:r>
              <a:rPr lang="en-US" sz="700" kern="0" dirty="0"/>
              <a:t> </a:t>
            </a:r>
            <a:r>
              <a:rPr lang="en-US" sz="700" kern="0" dirty="0" err="1"/>
              <a:t>sikkerhets</a:t>
            </a:r>
            <a:r>
              <a:rPr lang="en-US" sz="700" kern="0" dirty="0"/>
              <a:t>- </a:t>
            </a:r>
            <a:r>
              <a:rPr lang="en-US" sz="700" kern="0" dirty="0" err="1"/>
              <a:t>og</a:t>
            </a:r>
            <a:r>
              <a:rPr lang="en-US" sz="700" kern="0" dirty="0"/>
              <a:t> </a:t>
            </a:r>
            <a:r>
              <a:rPr lang="en-US" sz="700" kern="0" dirty="0" err="1"/>
              <a:t>serviceorganisasjon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Diakonhjemmet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Sykehuspartner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St. Olav Hospital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Sykehuset</a:t>
            </a:r>
            <a:r>
              <a:rPr lang="en-US" sz="700" kern="0" dirty="0"/>
              <a:t> </a:t>
            </a:r>
            <a:r>
              <a:rPr lang="en-US" sz="700" kern="0" dirty="0" err="1"/>
              <a:t>Innlandet</a:t>
            </a:r>
            <a:r>
              <a:rPr lang="en-US" sz="700" kern="0" dirty="0"/>
              <a:t> HF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Sykehuset</a:t>
            </a:r>
            <a:r>
              <a:rPr lang="en-US" sz="700" kern="0" dirty="0"/>
              <a:t> </a:t>
            </a:r>
            <a:r>
              <a:rPr lang="en-US" sz="700" kern="0" dirty="0" err="1"/>
              <a:t>Østfold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Helse</a:t>
            </a:r>
            <a:r>
              <a:rPr lang="en-US" sz="700" kern="0" dirty="0"/>
              <a:t> Bergen HF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Helse</a:t>
            </a:r>
            <a:r>
              <a:rPr lang="en-US" sz="700" kern="0" dirty="0"/>
              <a:t> Stavanger HF – Stavanger </a:t>
            </a:r>
            <a:r>
              <a:rPr lang="en-US" sz="700" kern="0" dirty="0" err="1"/>
              <a:t>Universitetssjukehus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Akershus</a:t>
            </a:r>
            <a:r>
              <a:rPr lang="en-US" sz="700" kern="0" dirty="0"/>
              <a:t> </a:t>
            </a:r>
            <a:r>
              <a:rPr lang="en-US" sz="700" kern="0" dirty="0" err="1"/>
              <a:t>Universitetssykehus</a:t>
            </a:r>
            <a:r>
              <a:rPr lang="en-US" sz="700" kern="0" dirty="0"/>
              <a:t> (AHUS)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/>
              <a:t>Oslo </a:t>
            </a:r>
            <a:r>
              <a:rPr lang="en-US" sz="700" kern="0" dirty="0" err="1"/>
              <a:t>Universitetssykehus</a:t>
            </a:r>
            <a:endParaRPr lang="en-US" sz="700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700" kern="0" dirty="0" err="1"/>
              <a:t>Universitetssykehuset</a:t>
            </a:r>
            <a:r>
              <a:rPr lang="en-US" sz="700" kern="0" dirty="0"/>
              <a:t> Nord Norge</a:t>
            </a:r>
            <a:endParaRPr lang="en-US" sz="700" b="1" kern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700" kern="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700" b="1" kern="0" dirty="0"/>
          </a:p>
          <a:p>
            <a:endParaRPr lang="en-US" sz="700" kern="0" dirty="0"/>
          </a:p>
        </p:txBody>
      </p:sp>
      <p:graphicFrame>
        <p:nvGraphicFramePr>
          <p:cNvPr id="5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359385"/>
              </p:ext>
            </p:extLst>
          </p:nvPr>
        </p:nvGraphicFramePr>
        <p:xfrm>
          <a:off x="4788024" y="1412195"/>
          <a:ext cx="3888432" cy="199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1124744"/>
            <a:ext cx="157575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err="1"/>
              <a:t>Fordeling</a:t>
            </a:r>
            <a:r>
              <a:rPr lang="en-US" sz="1200" b="1" dirty="0"/>
              <a:t> per </a:t>
            </a:r>
            <a:r>
              <a:rPr lang="en-US" sz="1200" b="1" dirty="0" err="1"/>
              <a:t>bransje</a:t>
            </a:r>
            <a:endParaRPr lang="en-US" sz="1200" b="1" dirty="0"/>
          </a:p>
        </p:txBody>
      </p:sp>
      <p:graphicFrame>
        <p:nvGraphicFramePr>
          <p:cNvPr id="7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36236"/>
              </p:ext>
            </p:extLst>
          </p:nvPr>
        </p:nvGraphicFramePr>
        <p:xfrm>
          <a:off x="5004048" y="4452938"/>
          <a:ext cx="3600202" cy="240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93821" y="4283661"/>
            <a:ext cx="16366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err="1"/>
              <a:t>Fordeling</a:t>
            </a:r>
            <a:r>
              <a:rPr lang="en-US" sz="1200" b="1" dirty="0"/>
              <a:t> per </a:t>
            </a:r>
            <a:r>
              <a:rPr lang="en-US" sz="1200" b="1" dirty="0" err="1"/>
              <a:t>geografi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12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Styret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administrasjonen</a:t>
            </a:r>
            <a:r>
              <a:rPr lang="en-US" dirty="0"/>
              <a:t> (2016)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484784"/>
            <a:ext cx="432048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■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725" indent="-2698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084263" indent="-1841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441450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7986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558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130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1702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274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200" b="1" kern="0"/>
              <a:t>Styret</a:t>
            </a:r>
            <a:r>
              <a:rPr lang="en-US" sz="1800" u="sng" kern="0"/>
              <a:t/>
            </a:r>
            <a:br>
              <a:rPr lang="en-US" sz="1800" u="sng" kern="0"/>
            </a:br>
            <a:r>
              <a:rPr lang="en-US" sz="1100" u="sng" kern="0"/>
              <a:t>  </a:t>
            </a:r>
            <a:endParaRPr lang="en-US" sz="1800" u="sng" kern="0"/>
          </a:p>
          <a:p>
            <a:pPr>
              <a:lnSpc>
                <a:spcPct val="150000"/>
              </a:lnSpc>
            </a:pPr>
            <a:r>
              <a:rPr lang="en-US" sz="1200" kern="0"/>
              <a:t>Magne Lea, BP (Leder)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Lise  Klevan  Dybwad,  Aker Solutions  (Nestleder)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Henning Verløy, Telenor Eiendom AS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Gina Marie Johansen, Universitetssykehuset i Nord-Norge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Kari Mengshoel, Nordea Bank ASA      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Torill  Marsteen  Dragsnes,  Statsbygg</a:t>
            </a:r>
          </a:p>
          <a:p>
            <a:pPr>
              <a:lnSpc>
                <a:spcPct val="150000"/>
              </a:lnSpc>
            </a:pPr>
            <a:r>
              <a:rPr lang="en-US" sz="1200" kern="0"/>
              <a:t>Atle Alvestad, Statoil ASA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US" sz="1200" kern="0"/>
              <a:t>                                                                </a:t>
            </a:r>
          </a:p>
          <a:p>
            <a:pPr lvl="1">
              <a:buFont typeface="Wingdings" pitchFamily="2" charset="2"/>
              <a:buNone/>
            </a:pPr>
            <a:endParaRPr lang="en-US" sz="1200" kern="0"/>
          </a:p>
          <a:p>
            <a:endParaRPr lang="en-US" sz="1100" kern="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48200" y="1628800"/>
            <a:ext cx="4038600" cy="38862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■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725" indent="-2698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084263" indent="-1841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■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441450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7986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558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130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1702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27438" indent="-177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■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1200" b="1" kern="0"/>
              <a:t>Administrasjonen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1100" kern="0"/>
          </a:p>
          <a:p>
            <a:pPr>
              <a:lnSpc>
                <a:spcPct val="90000"/>
              </a:lnSpc>
            </a:pPr>
            <a:r>
              <a:rPr lang="en-US" sz="1200" kern="0"/>
              <a:t>Koord. faggrupper  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Kirsten Faye Jordan, KFJ Consulting</a:t>
            </a:r>
            <a:endParaRPr lang="en-US" sz="1400" kern="0"/>
          </a:p>
          <a:p>
            <a:pPr>
              <a:lnSpc>
                <a:spcPct val="90000"/>
              </a:lnSpc>
            </a:pPr>
            <a:r>
              <a:rPr lang="en-US" sz="1200" kern="0"/>
              <a:t>Styresekretær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Olav Egil Sæbøe, Pro-FM Consulting</a:t>
            </a:r>
            <a:endParaRPr lang="en-US" sz="1400" kern="0"/>
          </a:p>
          <a:p>
            <a:pPr>
              <a:lnSpc>
                <a:spcPct val="90000"/>
              </a:lnSpc>
            </a:pPr>
            <a:r>
              <a:rPr lang="en-US" sz="1200" kern="0"/>
              <a:t>Nøkkeltallsansvarlig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Margrethe Foss</a:t>
            </a:r>
            <a:endParaRPr lang="en-US" sz="1400" kern="0"/>
          </a:p>
          <a:p>
            <a:pPr>
              <a:lnSpc>
                <a:spcPct val="90000"/>
              </a:lnSpc>
            </a:pPr>
            <a:r>
              <a:rPr lang="en-US" sz="1200" kern="0"/>
              <a:t>Revisor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Arnt Erik Hansen, DNB </a:t>
            </a:r>
          </a:p>
          <a:p>
            <a:pPr>
              <a:lnSpc>
                <a:spcPct val="90000"/>
              </a:lnSpc>
            </a:pPr>
            <a:r>
              <a:rPr lang="en-US" sz="1200" kern="0"/>
              <a:t>Valgkomité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Jan-Egil Clausen, Oslo Kommune, Eiendoms- og byfornyelse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Johannes Snilstveit, Skatteetaten</a:t>
            </a:r>
          </a:p>
          <a:p>
            <a:pPr lvl="1">
              <a:lnSpc>
                <a:spcPct val="90000"/>
              </a:lnSpc>
            </a:pPr>
            <a:r>
              <a:rPr lang="en-US" sz="1000" kern="0"/>
              <a:t>Jan Fredrik Wright, Rom Eiendom</a:t>
            </a:r>
          </a:p>
          <a:p>
            <a:pPr>
              <a:lnSpc>
                <a:spcPct val="90000"/>
              </a:lnSpc>
            </a:pPr>
            <a:endParaRPr lang="en-US" sz="1000" kern="0"/>
          </a:p>
          <a:p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394123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owerPoint template">
  <a:themeElements>
    <a:clrScheme name="Aker">
      <a:dk1>
        <a:srgbClr val="000000"/>
      </a:dk1>
      <a:lt1>
        <a:srgbClr val="FFFFFF"/>
      </a:lt1>
      <a:dk2>
        <a:srgbClr val="D0D5D9"/>
      </a:dk2>
      <a:lt2>
        <a:srgbClr val="FFFFFF"/>
      </a:lt2>
      <a:accent1>
        <a:srgbClr val="003145"/>
      </a:accent1>
      <a:accent2>
        <a:srgbClr val="8996A0"/>
      </a:accent2>
      <a:accent3>
        <a:srgbClr val="FF8000"/>
      </a:accent3>
      <a:accent4>
        <a:srgbClr val="D52B1E"/>
      </a:accent4>
      <a:accent5>
        <a:srgbClr val="5BC6E8"/>
      </a:accent5>
      <a:accent6>
        <a:srgbClr val="E7EAEC"/>
      </a:accent6>
      <a:hlink>
        <a:srgbClr val="FF8000"/>
      </a:hlink>
      <a:folHlink>
        <a:srgbClr val="8996A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492</Words>
  <Application>Microsoft Office PowerPoint</Application>
  <PresentationFormat>On-screen Show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PowerPoint template</vt:lpstr>
      <vt:lpstr>Presentasjon av NfN  Norsk Nettverk for Næringseiendom</vt:lpstr>
      <vt:lpstr>Kort om NfN</vt:lpstr>
      <vt:lpstr>Strategi</vt:lpstr>
      <vt:lpstr>Medlemskap i NfN – hva kan vi tilby?</vt:lpstr>
      <vt:lpstr>Faggrupper </vt:lpstr>
      <vt:lpstr>Faggruppene, noen eksempler på temaer</vt:lpstr>
      <vt:lpstr>Om benchmarkingsprogrammet</vt:lpstr>
      <vt:lpstr>Medlemsbedrifter 2016</vt:lpstr>
      <vt:lpstr>Styret og administrasjonen (2016)</vt:lpstr>
      <vt:lpstr>Ønsker din bedrift å bli medlem?</vt:lpstr>
    </vt:vector>
  </TitlesOfParts>
  <Company>Aker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For use in ALL Aker Solutions presentations</dc:subject>
  <dc:creator>Dybwad, Lise Klevan</dc:creator>
  <cp:lastModifiedBy>olav</cp:lastModifiedBy>
  <cp:revision>19</cp:revision>
  <cp:lastPrinted>2016-08-12T08:23:14Z</cp:lastPrinted>
  <dcterms:created xsi:type="dcterms:W3CDTF">2016-08-10T11:56:05Z</dcterms:created>
  <dcterms:modified xsi:type="dcterms:W3CDTF">2016-08-24T18:40:04Z</dcterms:modified>
</cp:coreProperties>
</file>