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drawings/drawing1.xml" ContentType="application/vnd.openxmlformats-officedocument.drawingml.chartshapes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drawings/drawing2.xml" ContentType="application/vnd.openxmlformats-officedocument.drawingml.chartshapes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notesSlides/notesSlide1.xml" ContentType="application/vnd.openxmlformats-officedocument.presentationml.notesSlide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charts/chart57.xml" ContentType="application/vnd.openxmlformats-officedocument.drawingml.chart+xml"/>
  <Override PartName="/ppt/charts/chart58.xml" ContentType="application/vnd.openxmlformats-officedocument.drawingml.chart+xml"/>
  <Override PartName="/ppt/charts/chart59.xml" ContentType="application/vnd.openxmlformats-officedocument.drawingml.chart+xml"/>
  <Override PartName="/ppt/charts/chart60.xml" ContentType="application/vnd.openxmlformats-officedocument.drawingml.chart+xml"/>
  <Override PartName="/ppt/charts/chart61.xml" ContentType="application/vnd.openxmlformats-officedocument.drawingml.chart+xml"/>
  <Override PartName="/ppt/charts/chart62.xml" ContentType="application/vnd.openxmlformats-officedocument.drawingml.chart+xml"/>
  <Override PartName="/ppt/charts/chart63.xml" ContentType="application/vnd.openxmlformats-officedocument.drawingml.chart+xml"/>
  <Override PartName="/ppt/charts/chart64.xml" ContentType="application/vnd.openxmlformats-officedocument.drawingml.chart+xml"/>
  <Override PartName="/ppt/charts/chart65.xml" ContentType="application/vnd.openxmlformats-officedocument.drawingml.chart+xml"/>
  <Override PartName="/ppt/charts/chart66.xml" ContentType="application/vnd.openxmlformats-officedocument.drawingml.chart+xml"/>
  <Override PartName="/ppt/drawings/drawing3.xml" ContentType="application/vnd.openxmlformats-officedocument.drawingml.chartshapes+xml"/>
  <Override PartName="/ppt/charts/chart67.xml" ContentType="application/vnd.openxmlformats-officedocument.drawingml.chart+xml"/>
  <Override PartName="/ppt/charts/chart68.xml" ContentType="application/vnd.openxmlformats-officedocument.drawingml.chart+xml"/>
  <Override PartName="/ppt/charts/chart69.xml" ContentType="application/vnd.openxmlformats-officedocument.drawingml.chart+xml"/>
  <Override PartName="/ppt/charts/chart7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0"/>
  </p:notesMasterIdLst>
  <p:sldIdLst>
    <p:sldId id="328" r:id="rId2"/>
    <p:sldId id="320" r:id="rId3"/>
    <p:sldId id="321" r:id="rId4"/>
    <p:sldId id="347" r:id="rId5"/>
    <p:sldId id="322" r:id="rId6"/>
    <p:sldId id="333" r:id="rId7"/>
    <p:sldId id="334" r:id="rId8"/>
    <p:sldId id="261" r:id="rId9"/>
    <p:sldId id="262" r:id="rId10"/>
    <p:sldId id="332" r:id="rId11"/>
    <p:sldId id="256" r:id="rId12"/>
    <p:sldId id="257" r:id="rId13"/>
    <p:sldId id="258" r:id="rId14"/>
    <p:sldId id="259" r:id="rId15"/>
    <p:sldId id="260" r:id="rId16"/>
    <p:sldId id="324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329" r:id="rId28"/>
    <p:sldId id="273" r:id="rId29"/>
    <p:sldId id="274" r:id="rId30"/>
    <p:sldId id="275" r:id="rId31"/>
    <p:sldId id="323" r:id="rId32"/>
    <p:sldId id="276" r:id="rId33"/>
    <p:sldId id="277" r:id="rId34"/>
    <p:sldId id="278" r:id="rId35"/>
    <p:sldId id="279" r:id="rId36"/>
    <p:sldId id="280" r:id="rId37"/>
    <p:sldId id="281" r:id="rId38"/>
    <p:sldId id="282" r:id="rId39"/>
    <p:sldId id="283" r:id="rId40"/>
    <p:sldId id="284" r:id="rId41"/>
    <p:sldId id="345" r:id="rId42"/>
    <p:sldId id="366" r:id="rId43"/>
    <p:sldId id="367" r:id="rId44"/>
    <p:sldId id="349" r:id="rId45"/>
    <p:sldId id="325" r:id="rId46"/>
    <p:sldId id="285" r:id="rId47"/>
    <p:sldId id="346" r:id="rId48"/>
    <p:sldId id="373" r:id="rId49"/>
    <p:sldId id="286" r:id="rId50"/>
    <p:sldId id="287" r:id="rId51"/>
    <p:sldId id="288" r:id="rId52"/>
    <p:sldId id="289" r:id="rId53"/>
    <p:sldId id="350" r:id="rId54"/>
    <p:sldId id="292" r:id="rId55"/>
    <p:sldId id="291" r:id="rId56"/>
    <p:sldId id="330" r:id="rId57"/>
    <p:sldId id="293" r:id="rId58"/>
    <p:sldId id="294" r:id="rId59"/>
    <p:sldId id="295" r:id="rId60"/>
    <p:sldId id="296" r:id="rId61"/>
    <p:sldId id="300" r:id="rId62"/>
    <p:sldId id="351" r:id="rId63"/>
    <p:sldId id="326" r:id="rId64"/>
    <p:sldId id="301" r:id="rId65"/>
    <p:sldId id="336" r:id="rId66"/>
    <p:sldId id="302" r:id="rId67"/>
    <p:sldId id="303" r:id="rId68"/>
    <p:sldId id="343" r:id="rId69"/>
    <p:sldId id="304" r:id="rId70"/>
    <p:sldId id="305" r:id="rId71"/>
    <p:sldId id="337" r:id="rId72"/>
    <p:sldId id="339" r:id="rId73"/>
    <p:sldId id="354" r:id="rId74"/>
    <p:sldId id="327" r:id="rId75"/>
    <p:sldId id="355" r:id="rId76"/>
    <p:sldId id="356" r:id="rId77"/>
    <p:sldId id="306" r:id="rId78"/>
    <p:sldId id="319" r:id="rId79"/>
    <p:sldId id="307" r:id="rId80"/>
    <p:sldId id="308" r:id="rId81"/>
    <p:sldId id="341" r:id="rId82"/>
    <p:sldId id="365" r:id="rId83"/>
    <p:sldId id="358" r:id="rId84"/>
    <p:sldId id="309" r:id="rId85"/>
    <p:sldId id="359" r:id="rId86"/>
    <p:sldId id="310" r:id="rId87"/>
    <p:sldId id="311" r:id="rId88"/>
    <p:sldId id="312" r:id="rId89"/>
    <p:sldId id="313" r:id="rId90"/>
    <p:sldId id="352" r:id="rId91"/>
    <p:sldId id="361" r:id="rId92"/>
    <p:sldId id="374" r:id="rId93"/>
    <p:sldId id="314" r:id="rId94"/>
    <p:sldId id="338" r:id="rId95"/>
    <p:sldId id="370" r:id="rId96"/>
    <p:sldId id="371" r:id="rId97"/>
    <p:sldId id="315" r:id="rId98"/>
    <p:sldId id="362" r:id="rId99"/>
    <p:sldId id="342" r:id="rId100"/>
    <p:sldId id="340" r:id="rId101"/>
    <p:sldId id="316" r:id="rId102"/>
    <p:sldId id="317" r:id="rId103"/>
    <p:sldId id="364" r:id="rId104"/>
    <p:sldId id="318" r:id="rId105"/>
    <p:sldId id="368" r:id="rId106"/>
    <p:sldId id="369" r:id="rId107"/>
    <p:sldId id="372" r:id="rId108"/>
    <p:sldId id="331" r:id="rId109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ddels stil 1 - aks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ys stil 3 - aks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ys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ys sti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ys stil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9612" autoAdjust="0"/>
  </p:normalViewPr>
  <p:slideViewPr>
    <p:cSldViewPr>
      <p:cViewPr>
        <p:scale>
          <a:sx n="70" d="100"/>
          <a:sy n="70" d="100"/>
        </p:scale>
        <p:origin x="-868" y="-2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ihelse.net\hjem\BGO-I\iaoe\Hospitaldrift\NfN\NfN%202014\Rapport\NfN%20Rapport%20Sykehus%20Masterfil%2020052015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ihelse.net\hjem\BGO-I\iaoe\Hospitaldrift\NfN\NfN%202014\Rapport\NfN%20Rapport%20Sykehus%20Masterfil%2020052015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ihelse.net\hjem\BGO-I\iaoe\Hospitaldrift\NfN\NfN%202014\Rapport\NfN%20Rapport%20Sykehus%20Masterfil%2020052015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ihelse.net\hjem\BGO-I\iaoe\Hospitaldrift\NfN\NfN%202014\Rapport\NfN%20Rapport%20Sykehus%20Masterfil%2020052015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ihelse.net\hjem\BGO-I\iaoe\Hospitaldrift\NfN\NfN%202014\Rapport\NfN%20Rapport%20Sykehus%20Masterfil%2020052015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ihelse.net\hjem\BGO-I\iaoe\Hospitaldrift\NfN\NfN%202014\Rapport\NfN%20Rapport%20Sykehus%20Masterfil%2020052015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ihelse.net\hjem\BGO-I\iaoe\Hospitaldrift\NfN\NfN%202014\Rapport\NfN%20Rapport%20Sykehus%20Masterfil%2020052015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\\ihelse.net\hjem\BGO-I\iaoe\Hospitaldrift\NfN\NfN%202014\Rapport\NfN%20Rapport%20Sykehus%20Masterfil%2020052015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\\ihelse.net\hjem\BGO-I\iaoe\Hospitaldrift\NfN\NfN%202014\Rapport\NfN%20Rapport%20Sykehus%20Masterfil%2020052015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\\ihelse.net\hjem\BGO-I\iaoe\Hospitaldrift\NfN\NfN%202014\Rapport\NfN%20Rapport%20Sykehus%20Masterfil%2020052015.xlsx" TargetMode="Externa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Arne\Desktop\NfN%20sykehus%20rapport%202015\NfN%20Rapport%20Sykehus%20Masterfil%2005052015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ihelse.net\hjem\BGO-I\iaoe\Hospitaldrift\NfN\NfN%202014\Rapport\NfN%20Rapport%20Sykehus%20Masterfil%2020052015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\\ihelse.net\hjem\BGO-I\iaoe\Hospitaldrift\NfN\NfN%202014\Rapport\NfN%20Rapport%20Sykehus%20Masterfil%2020052015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\\ihelse.net\hjem\BGO-I\iaoe\Hospitaldrift\NfN\NfN%202014\Rapport\NfN%20Rapport%20Sykehus%20Masterfil%2020052015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\\ihelse.net\hjem\BGO-I\iaoe\Hospitaldrift\NfN\NfN%202014\Rapport\NfN%20Rapport%20Sykehus%20Masterfil%2020052015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\\ihelse.net\hjem\BGO-I\iaoe\Hospitaldrift\NfN\NfN%202014\Rapport\NfN%20Rapport%20Sykehus%20Masterfil%2020052015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\\ihelse.net\hjem\BGO-I\iaoe\Hospitaldrift\NfN\NfN%202014\Rapport\NfN%20Rapport%20Sykehus%20Masterfil%2020052015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\\ihelse.net\hjem\BGO-I\iaoe\Hospitaldrift\NfN\NfN%202014\Rapport\NfN%20Rapport%20Sykehus%20Masterfil%2020052015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\\ihelse.net\hjem\BGO-I\iaoe\Hospitaldrift\NfN\NfN%202014\Rapport\NfN%20Rapport%20Sykehus%20Masterfil%2020052015.xlsx" TargetMode="Externa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ihelse.net\hjem\BGO-I\iaoe\Hospitaldrift\NfN\NfN%202014\Rapport\NfN%20Rapport%20Sykehus%20Masterfil%2020052015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\\ihelse.net\hjem\BGO-I\iaoe\Hospitaldrift\NfN\NfN%202014\Rapport\NfN%20Rapport%20Sykehus%20Masterfil%2020052015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\\ihelse.net\hjem\BGO-I\iaoe\Hospitaldrift\NfN\NfN%202014\Rapport\NfN%20Rapport%20Sykehus%20Masterfil%2020052015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ihelse.net\hjem\BGO-I\iaoe\Hospitaldrift\NfN\NfN%202014\Rapport\NfN%20Rapport%20Sykehus%20Masterfil%2020052015.xlsx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\\ihelse.net\hjem\BGO-I\iaoe\Hospitaldrift\NfN\NfN%202014\Rapport\NfN%20Rapport%20Sykehus%20Masterfil%2020052015.xlsx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\\ihelse.net\hjem\BGO-I\iaoe\Hospitaldrift\NfN\NfN%202014\Rapport\NfN%20Rapport%20Sykehus%20Masterfil%2020052015.xlsx" TargetMode="Externa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file:///\\ihelse.net\hjem\BGO-I\iaoe\Hospitaldrift\NfN\NfN%202014\Rapport\NfN%20Rapport%20Sykehus%20Masterfil%2020052015.xlsx" TargetMode="Externa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file:///\\ihelse.net\hjem\BGO-I\iaoe\Hospitaldrift\NfN\NfN%202014\Rapport\NfN%20Rapport%20Sykehus%20Masterfil%2020052015.xlsx" TargetMode="Externa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oleObject" Target="file:///\\ihelse.net\hjem\BGO-I\iaoe\Hospitaldrift\NfN\NfN%202014\Rapport\NfN%20Rapport%20Sykehus%20Masterfil%2020052015.xlsx" TargetMode="Externa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oleObject" Target="file:///\\ihelse.net\hjem\BGO-I\iaoe\Hospitaldrift\NfN\NfN%202014\Rapport\NfN%20Rapport%20Sykehus%20Masterfil%2020052015.xlsx" TargetMode="External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oleObject" Target="file:///\\ihelse.net\hjem\BGO-I\iaoe\Hospitaldrift\NfN\NfN%202014\Rapport\NfN%20Rapport%20Sykehus%20Masterfil%2020052015.xlsx" TargetMode="External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oleObject" Target="file:///\\ihelse.net\hjem\BGO-I\iaoe\Hospitaldrift\NfN\NfN%202014\Rapport\NfN%20Rapport%20Sykehus%20Masterfil%2020052015.xlsx" TargetMode="External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oleObject" Target="file:///\\ihelse.net\hjem\BGO-I\iaoe\Hospitaldrift\NfN\NfN%202014\Rapport\NfN%20Rapport%20Sykehus%20Masterfil%2020052015.xlsx" TargetMode="External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oleObject" Target="file:///\\ihelse.net\hjem\BGO-I\iaoe\Hospitaldrift\NfN\NfN%202014\Rapport\NfN%20Rapport%20Sykehus%20Masterfil%2020052015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ihelse.net\hjem\BGO-I\iaoe\Hospitaldrift\NfN\NfN%202014\Rapport\NfN%20Rapport%20Sykehus%20Masterfil%2020052015.xlsx" TargetMode="External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oleObject" Target="file:///\\ihelse.net\hjem\BGO-I\iaoe\Hospitaldrift\NfN\NfN%202014\Rapport\NfN%20Rapport%20Sykehus%20Masterfil%2020052015.xlsx" TargetMode="External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oleObject" Target="file:///\\ihelse.net\hjem\BGO-I\iaoe\Hospitaldrift\NfN\NfN%202014\Rapport\NfN%20Rapport%20Sykehus%20Masterfil%2020052015.xlsx" TargetMode="External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oleObject" Target="file:///\\ihelse.net\hjem\BGO-I\iaoe\Hospitaldrift\NfN\NfN%202014\Rapport\NfN%20Rapport%20Sykehus%20Masterfil%2020052015.xlsx" TargetMode="External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oleObject" Target="file:///\\ihelse.net\hjem\BGO-I\iaoe\Hospitaldrift\NfN\NfN%202014\Rapport\NfN%20Rapport%20Sykehus%20Masterfil%2020052015.xlsx" TargetMode="External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oleObject" Target="file:///\\ihelse.net\hjem\BGO-I\iaoe\Hospitaldrift\NfN\NfN%202014\Rapport\NfN%20Rapport%20Sykehus%20Masterfil%2020052015.xlsx" TargetMode="External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oleObject" Target="file:///\\ihelse.net\hjem\BGO-I\iaoe\Hospitaldrift\NfN\NfN%202014\Rapport\NfN%20Rapport%20Sykehus%20Masterfil%2020052015.xlsx" TargetMode="External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oleObject" Target="file:///\\ihelse.net\hjem\BGO-I\iaoe\Hospitaldrift\NfN\NfN%202014\Rapport\NfN%20Rapport%20Sykehus%20Masterfil%2020052015.xlsx" TargetMode="External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oleObject" Target="file:///\\ihelse.net\hjem\BGO-I\iaoe\Hospitaldrift\NfN\NfN%202014\Rapport\NfN%20Rapport%20Sykehus%20Masterfil%2020052015.xlsx" TargetMode="External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oleObject" Target="file:///\\ihelse.net\hjem\BGO-I\iaoe\Hospitaldrift\NfN\NfN%202014\Rapport\NfN%20Rapport%20Sykehus%20Masterfil%2020052015.xlsx" TargetMode="External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oleObject" Target="file:///\\ihelse.net\hjem\BGO-I\iaoe\Hospitaldrift\NfN\NfN%202014\Rapport\NfN%20Rapport%20Sykehus%20Masterfil%2020052015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ihelse.net\hjem\BGO-I\iaoe\Hospitaldrift\NfN\NfN%202014\Rapport\NfN%20Rapport%20Sykehus%20Masterfil%2020052015.xlsx" TargetMode="External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oleObject" Target="file:///\\ihelse.net\hjem\BGO-I\iaoe\Hospitaldrift\NfN\NfN%202014\Rapport\NfN%20Rapport%20Sykehus%20Masterfil%2020052015.xlsx" TargetMode="External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oleObject" Target="file:///\\ihelse.net\hjem\BGO-I\iaoe\Hospitaldrift\NfN\NfN%202014\Rapport\NfN%20Rapport%20Sykehus%20Masterfil%2020052015.xlsx" TargetMode="External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oleObject" Target="file:///\\ihelse.net\hjem\BGO-I\iaoe\Hospitaldrift\NfN\NfN%202014\Rapport\NfN%20Rapport%20Sykehus%20Masterfil%2020052015.xlsx" TargetMode="External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oleObject" Target="file:///\\ihelse.net\hjem\BGO-I\iaoe\Hospitaldrift\NfN\NfN%202014\Rapport\NfN%20Rapport%20Sykehus%20Masterfil%2020052015.xlsx" TargetMode="External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oleObject" Target="file:///\\ihelse.net\hjem\BGO-I\iaoe\Hospitaldrift\NfN\NfN%202014\Rapport\NfN%20Rapport%20Sykehus%20Masterfil%2020052015.xlsx" TargetMode="External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oleObject" Target="file:///\\ihelse.net\hjem\BGO-I\iaoe\Hospitaldrift\NfN\NfN%202014\Rapport\NfN%20Rapport%20Sykehus%20Masterfil%2020052015.xlsx" TargetMode="External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oleObject" Target="file:///\\ihelse.net\hjem\BGO-I\iaoe\Hospitaldrift\NfN\NfN%202014\Rapport\NfN%20Rapport%20Sykehus%20Masterfil%2020052015.xlsx" TargetMode="External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oleObject" Target="file:///\\ihelse.net\hjem\BGO-I\iaoe\Hospitaldrift\NfN\NfN%202014\Rapport\NfN%20Rapport%20Sykehus%20Masterfil%2020052015.xlsx" TargetMode="External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oleObject" Target="file:///\\ihelse.net\hjem\BGO-I\iaoe\Hospitaldrift\NfN\NfN%202014\Rapport\NfN%20Rapport%20Sykehus%20Masterfil%2020052015.xlsx" TargetMode="External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oleObject" Target="file:///\\ihelse.net\hjem\BGO-I\iaoe\Hospitaldrift\NfN\NfN%202014\Rapport\NfN%20Rapport%20Sykehus%20Masterfil%2020052015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ihelse.net\hjem\BGO-I\iaoe\Hospitaldrift\NfN\NfN%202014\Rapport\NfN%20Rapport%20Sykehus%20Masterfil%2020052015.xlsx" TargetMode="External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oleObject" Target="file:///\\ihelse.net\hjem\BGO-I\iaoe\Hospitaldrift\NfN\NfN%202014\Rapport\NfN%20Rapport%20Sykehus%20Masterfil%2020052015.xlsx" TargetMode="External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oleObject" Target="file:///\\ihelse.net\hjem\BGO-I\iaoe\Hospitaldrift\NfN\NfN%202014\Rapport\NfN%20Rapport%20Sykehus%20Masterfil%2020052015.xlsx" TargetMode="External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oleObject" Target="file:///\\ihelse.net\hjem\BGO-I\iaoe\Hospitaldrift\NfN\NfN%202014\Rapport\NfN%20Rapport%20Sykehus%20Masterfil%2020052015.xlsx" TargetMode="External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oleObject" Target="file:///\\ihelse.net\hjem\BGO-I\iaoe\Hospitaldrift\NfN\NfN%202014\Rapport\NfN%20Rapport%20Sykehus%20Masterfil%2020052015.xlsx" TargetMode="External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oleObject" Target="file:///\\ihelse.net\hjem\BGO-I\iaoe\Hospitaldrift\NfN\NfN%202014\Rapport\NfN%20Rapport%20Sykehus%20Masterfil%2020052015.xlsx" TargetMode="External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oleObject" Target="file:///\\ihelse.net\hjem\BGO-I\iaoe\Hospitaldrift\NfN\NfN%202014\Rapport\NfN%20Rapport%20Sykehus%20Masterfil%2020052015.xlsx" TargetMode="External"/></Relationships>
</file>

<file path=ppt/charts/_rels/chart6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ihelse.net\hjem\BGO-I\iaoe\Hospitaldrift\NfN\NfN%202014\Rapport\NfN%20Rapport%20Sykehus%20Masterfil%2020052015.xlsx" TargetMode="External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oleObject" Target="file:///\\ihelse.net\hjem\BGO-I\iaoe\Hospitaldrift\NfN\NfN%202014\Rapport\NfN%20Rapport%20Sykehus%20Masterfil%2020052015.xlsx" TargetMode="External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oleObject" Target="file:///\\ihelse.net\hjem\BGO-I\iaoe\Hospitaldrift\NfN\NfN%202014\Rapport\NfN%20Rapport%20Sykehus%20Masterfil%2020052015.xlsx" TargetMode="External"/></Relationships>
</file>

<file path=ppt/charts/_rels/chart69.xml.rels><?xml version="1.0" encoding="UTF-8" standalone="yes"?>
<Relationships xmlns="http://schemas.openxmlformats.org/package/2006/relationships"><Relationship Id="rId1" Type="http://schemas.openxmlformats.org/officeDocument/2006/relationships/oleObject" Target="file:///\\ihelse.net\hjem\BGO-I\iaoe\Hospitaldrift\NfN\NfN%202014\Rapport\NfN%20Rapport%20Sykehus%20Masterfil%2020052015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ihelse.net\hjem\BGO-I\iaoe\Hospitaldrift\NfN\NfN%202014\Rapport\NfN%20Rapport%20Sykehus%20Masterfil%2020052015.xlsx" TargetMode="External"/></Relationships>
</file>

<file path=ppt/charts/_rels/chart70.xml.rels><?xml version="1.0" encoding="UTF-8" standalone="yes"?>
<Relationships xmlns="http://schemas.openxmlformats.org/package/2006/relationships"><Relationship Id="rId1" Type="http://schemas.openxmlformats.org/officeDocument/2006/relationships/oleObject" Target="file:///\\ihelse.net\hjem\BGO-I\iaoe\Hospitaldrift\NfN\NfN%202014\Rapport\NfN%20Rapport%20Sykehus%20Masterfil%2020052015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ihelse.net\hjem\BGO-I\iaoe\Hospitaldrift\NfN\NfN%202014\Rapport\NfN%20Rapport%20Sykehus%20Masterfil%2020052015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ihelse.net\hjem\BGO-I\iaoe\Hospitaldrift\NfN\NfN%202014\Rapport\NfN%20Rapport%20Sykehus%20Masterfil%202005201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[NfN Rapport Sykehus Masterfil 20052015.xlsx]Bakgrunnsinfo!Pivottabell3</c:name>
    <c:fmtId val="8"/>
  </c:pivotSource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 dirty="0" smtClean="0">
                <a:effectLst/>
              </a:rPr>
              <a:t>Post 2-6 </a:t>
            </a:r>
            <a:r>
              <a:rPr lang="en-US" sz="1800" b="1" i="0" baseline="0" dirty="0" err="1" smtClean="0">
                <a:effectLst/>
              </a:rPr>
              <a:t>Andel</a:t>
            </a:r>
            <a:r>
              <a:rPr lang="en-US" sz="1800" b="1" i="0" baseline="0" dirty="0" smtClean="0">
                <a:effectLst/>
              </a:rPr>
              <a:t> </a:t>
            </a:r>
            <a:r>
              <a:rPr lang="en-US" sz="1800" b="1" i="0" baseline="0" dirty="0">
                <a:effectLst/>
              </a:rPr>
              <a:t>Drift/FM, </a:t>
            </a:r>
            <a:r>
              <a:rPr lang="en-US" sz="1800" b="1" i="0" baseline="0" dirty="0" err="1">
                <a:effectLst/>
              </a:rPr>
              <a:t>Investering</a:t>
            </a:r>
            <a:r>
              <a:rPr lang="en-US" sz="1800" b="1" i="0" baseline="0" dirty="0">
                <a:effectLst/>
              </a:rPr>
              <a:t>/FM og Drift/</a:t>
            </a:r>
            <a:r>
              <a:rPr lang="en-US" sz="1800" b="1" i="0" baseline="0" dirty="0" err="1">
                <a:effectLst/>
              </a:rPr>
              <a:t>klinikk</a:t>
            </a:r>
            <a:r>
              <a:rPr lang="en-US" sz="1800" b="1" i="0" baseline="0" dirty="0">
                <a:effectLst/>
              </a:rPr>
              <a:t> </a:t>
            </a:r>
            <a:endParaRPr lang="en-US" sz="1800" b="1" i="0" baseline="0" dirty="0" smtClean="0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 dirty="0" err="1" smtClean="0">
                <a:effectLst/>
              </a:rPr>
              <a:t>kr</a:t>
            </a:r>
            <a:r>
              <a:rPr lang="en-US" sz="1800" b="1" i="0" baseline="0" dirty="0" smtClean="0">
                <a:effectLst/>
              </a:rPr>
              <a:t> </a:t>
            </a:r>
            <a:r>
              <a:rPr lang="en-US" sz="1800" b="1" i="0" baseline="0" dirty="0">
                <a:effectLst/>
              </a:rPr>
              <a:t>per </a:t>
            </a:r>
            <a:r>
              <a:rPr lang="en-US" sz="1800" b="1" i="0" baseline="0" dirty="0" err="1">
                <a:effectLst/>
              </a:rPr>
              <a:t>kvm</a:t>
            </a:r>
            <a:r>
              <a:rPr lang="en-US" sz="1800" b="1" i="0" baseline="0" dirty="0">
                <a:effectLst/>
              </a:rPr>
              <a:t> </a:t>
            </a:r>
            <a:r>
              <a:rPr lang="en-US" sz="1800" b="1" i="0" baseline="0" dirty="0" smtClean="0">
                <a:effectLst/>
              </a:rPr>
              <a:t>2014</a:t>
            </a:r>
          </a:p>
        </c:rich>
      </c:tx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</c:pivotFmts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Bakgrunnsinfo!$B$42</c:f>
              <c:strCache>
                <c:ptCount val="1"/>
                <c:pt idx="0">
                  <c:v>Drift FM</c:v>
                </c:pt>
              </c:strCache>
            </c:strRef>
          </c:tx>
          <c:invertIfNegative val="0"/>
          <c:cat>
            <c:multiLvlStrRef>
              <c:f>Bakgrunnsinfo!$A$43:$A$52</c:f>
              <c:multiLvlStrCache>
                <c:ptCount val="8"/>
                <c:lvl>
                  <c:pt idx="0">
                    <c:v>Ahus</c:v>
                  </c:pt>
                  <c:pt idx="1">
                    <c:v>HB</c:v>
                  </c:pt>
                  <c:pt idx="2">
                    <c:v>OUS</c:v>
                  </c:pt>
                  <c:pt idx="3">
                    <c:v>St.Olav</c:v>
                  </c:pt>
                  <c:pt idx="4">
                    <c:v>STHF</c:v>
                  </c:pt>
                  <c:pt idx="5">
                    <c:v>SUS</c:v>
                  </c:pt>
                  <c:pt idx="6">
                    <c:v>SØ</c:v>
                  </c:pt>
                  <c:pt idx="7">
                    <c:v>UNN</c:v>
                  </c:pt>
                </c:lvl>
                <c:lvl>
                  <c:pt idx="0">
                    <c:v>2-6 Hard FM </c:v>
                  </c:pt>
                </c:lvl>
              </c:multiLvlStrCache>
            </c:multiLvlStrRef>
          </c:cat>
          <c:val>
            <c:numRef>
              <c:f>Bakgrunnsinfo!$B$43:$B$52</c:f>
              <c:numCache>
                <c:formatCode>_ * #,##0_ ;_ * \-#,##0_ ;_ * "-"??_ ;_ @_ </c:formatCode>
                <c:ptCount val="8"/>
                <c:pt idx="0">
                  <c:v>1031.7969685102769</c:v>
                </c:pt>
                <c:pt idx="1">
                  <c:v>939.66932549877708</c:v>
                </c:pt>
                <c:pt idx="2">
                  <c:v>805.015245319114</c:v>
                </c:pt>
                <c:pt idx="3">
                  <c:v>865.26265342513909</c:v>
                </c:pt>
                <c:pt idx="4">
                  <c:v>664.91123931824916</c:v>
                </c:pt>
                <c:pt idx="5">
                  <c:v>1183.5935910593107</c:v>
                </c:pt>
                <c:pt idx="6">
                  <c:v>451.49342588604873</c:v>
                </c:pt>
                <c:pt idx="7">
                  <c:v>1424.4269921714222</c:v>
                </c:pt>
              </c:numCache>
            </c:numRef>
          </c:val>
        </c:ser>
        <c:ser>
          <c:idx val="1"/>
          <c:order val="1"/>
          <c:tx>
            <c:strRef>
              <c:f>Bakgrunnsinfo!$C$42</c:f>
              <c:strCache>
                <c:ptCount val="1"/>
                <c:pt idx="0">
                  <c:v>Invest FM</c:v>
                </c:pt>
              </c:strCache>
            </c:strRef>
          </c:tx>
          <c:invertIfNegative val="0"/>
          <c:cat>
            <c:multiLvlStrRef>
              <c:f>Bakgrunnsinfo!$A$43:$A$52</c:f>
              <c:multiLvlStrCache>
                <c:ptCount val="8"/>
                <c:lvl>
                  <c:pt idx="0">
                    <c:v>Ahus</c:v>
                  </c:pt>
                  <c:pt idx="1">
                    <c:v>HB</c:v>
                  </c:pt>
                  <c:pt idx="2">
                    <c:v>OUS</c:v>
                  </c:pt>
                  <c:pt idx="3">
                    <c:v>St.Olav</c:v>
                  </c:pt>
                  <c:pt idx="4">
                    <c:v>STHF</c:v>
                  </c:pt>
                  <c:pt idx="5">
                    <c:v>SUS</c:v>
                  </c:pt>
                  <c:pt idx="6">
                    <c:v>SØ</c:v>
                  </c:pt>
                  <c:pt idx="7">
                    <c:v>UNN</c:v>
                  </c:pt>
                </c:lvl>
                <c:lvl>
                  <c:pt idx="0">
                    <c:v>2-6 Hard FM </c:v>
                  </c:pt>
                </c:lvl>
              </c:multiLvlStrCache>
            </c:multiLvlStrRef>
          </c:cat>
          <c:val>
            <c:numRef>
              <c:f>Bakgrunnsinfo!$C$43:$C$52</c:f>
              <c:numCache>
                <c:formatCode>_ * #,##0_ ;_ * \-#,##0_ ;_ * "-"??_ ;_ @_ </c:formatCode>
                <c:ptCount val="8"/>
                <c:pt idx="0">
                  <c:v>143.72406747729519</c:v>
                </c:pt>
                <c:pt idx="1">
                  <c:v>198.88251581634194</c:v>
                </c:pt>
                <c:pt idx="2">
                  <c:v>557.4768488359025</c:v>
                </c:pt>
                <c:pt idx="3">
                  <c:v>85.868617318981137</c:v>
                </c:pt>
                <c:pt idx="4">
                  <c:v>0</c:v>
                </c:pt>
                <c:pt idx="5">
                  <c:v>0</c:v>
                </c:pt>
                <c:pt idx="6">
                  <c:v>446.6597421021965</c:v>
                </c:pt>
                <c:pt idx="7">
                  <c:v>559.55830689854452</c:v>
                </c:pt>
              </c:numCache>
            </c:numRef>
          </c:val>
        </c:ser>
        <c:ser>
          <c:idx val="2"/>
          <c:order val="2"/>
          <c:tx>
            <c:strRef>
              <c:f>Bakgrunnsinfo!$D$42</c:f>
              <c:strCache>
                <c:ptCount val="1"/>
                <c:pt idx="0">
                  <c:v>Drift Klinikk</c:v>
                </c:pt>
              </c:strCache>
            </c:strRef>
          </c:tx>
          <c:invertIfNegative val="0"/>
          <c:cat>
            <c:multiLvlStrRef>
              <c:f>Bakgrunnsinfo!$A$43:$A$52</c:f>
              <c:multiLvlStrCache>
                <c:ptCount val="8"/>
                <c:lvl>
                  <c:pt idx="0">
                    <c:v>Ahus</c:v>
                  </c:pt>
                  <c:pt idx="1">
                    <c:v>HB</c:v>
                  </c:pt>
                  <c:pt idx="2">
                    <c:v>OUS</c:v>
                  </c:pt>
                  <c:pt idx="3">
                    <c:v>St.Olav</c:v>
                  </c:pt>
                  <c:pt idx="4">
                    <c:v>STHF</c:v>
                  </c:pt>
                  <c:pt idx="5">
                    <c:v>SUS</c:v>
                  </c:pt>
                  <c:pt idx="6">
                    <c:v>SØ</c:v>
                  </c:pt>
                  <c:pt idx="7">
                    <c:v>UNN</c:v>
                  </c:pt>
                </c:lvl>
                <c:lvl>
                  <c:pt idx="0">
                    <c:v>2-6 Hard FM </c:v>
                  </c:pt>
                </c:lvl>
              </c:multiLvlStrCache>
            </c:multiLvlStrRef>
          </c:cat>
          <c:val>
            <c:numRef>
              <c:f>Bakgrunnsinfo!$D$43:$D$52</c:f>
              <c:numCache>
                <c:formatCode>_ * #,##0_ ;_ * \-#,##0_ ;_ * "-"??_ ;_ @_ </c:formatCode>
                <c:ptCount val="8"/>
                <c:pt idx="0">
                  <c:v>28.476050224202073</c:v>
                </c:pt>
                <c:pt idx="1">
                  <c:v>42.414767844719456</c:v>
                </c:pt>
                <c:pt idx="2">
                  <c:v>29.783088655208527</c:v>
                </c:pt>
                <c:pt idx="3">
                  <c:v>4.7898579963295118</c:v>
                </c:pt>
                <c:pt idx="4">
                  <c:v>0</c:v>
                </c:pt>
                <c:pt idx="5">
                  <c:v>9.5076201111256786</c:v>
                </c:pt>
                <c:pt idx="6">
                  <c:v>448.03789932358831</c:v>
                </c:pt>
                <c:pt idx="7">
                  <c:v>110.49395291212286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44021632"/>
        <c:axId val="44023168"/>
      </c:barChart>
      <c:catAx>
        <c:axId val="44021632"/>
        <c:scaling>
          <c:orientation val="minMax"/>
        </c:scaling>
        <c:delete val="0"/>
        <c:axPos val="b"/>
        <c:majorTickMark val="none"/>
        <c:minorTickMark val="none"/>
        <c:tickLblPos val="nextTo"/>
        <c:crossAx val="44023168"/>
        <c:crosses val="autoZero"/>
        <c:auto val="1"/>
        <c:lblAlgn val="ctr"/>
        <c:lblOffset val="100"/>
        <c:noMultiLvlLbl val="0"/>
      </c:catAx>
      <c:valAx>
        <c:axId val="44023168"/>
        <c:scaling>
          <c:orientation val="minMax"/>
        </c:scaling>
        <c:delete val="0"/>
        <c:axPos val="l"/>
        <c:majorGridlines/>
        <c:numFmt formatCode="_ * #,##0_ ;_ * \-#,##0_ ;_ * &quot;-&quot;??_ ;_ @_ " sourceLinked="1"/>
        <c:majorTickMark val="none"/>
        <c:minorTickMark val="none"/>
        <c:tickLblPos val="nextTo"/>
        <c:crossAx val="4402163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sVisible val="1"/>
      </c14:pivotOptions>
    </c:ext>
  </c:extLst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[NfN Rapport Sykehus Masterfil 20052015.xlsx]Hovedtall og sammendrag!Pivottabell16</c:name>
    <c:fmtId val="15"/>
  </c:pivotSource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>
                <a:effectLst/>
              </a:rPr>
              <a:t>Areal i kvm  per prod. Koeff. 2012-2014</a:t>
            </a:r>
            <a:endParaRPr lang="nb-NO">
              <a:effectLst/>
            </a:endParaRPr>
          </a:p>
        </c:rich>
      </c:tx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'Hovedtall og sammendrag'!$B$132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multiLvlStrRef>
              <c:f>'Hovedtall og sammendrag'!$A$133:$A$142</c:f>
              <c:multiLvlStrCache>
                <c:ptCount val="8"/>
                <c:lvl>
                  <c:pt idx="0">
                    <c:v>Ahus</c:v>
                  </c:pt>
                  <c:pt idx="1">
                    <c:v>HB</c:v>
                  </c:pt>
                  <c:pt idx="2">
                    <c:v>OUS</c:v>
                  </c:pt>
                  <c:pt idx="3">
                    <c:v>St.Olav</c:v>
                  </c:pt>
                  <c:pt idx="4">
                    <c:v>STHF</c:v>
                  </c:pt>
                  <c:pt idx="5">
                    <c:v>SUS</c:v>
                  </c:pt>
                  <c:pt idx="6">
                    <c:v>SØ</c:v>
                  </c:pt>
                  <c:pt idx="7">
                    <c:v>UNN</c:v>
                  </c:pt>
                </c:lvl>
                <c:lvl>
                  <c:pt idx="0">
                    <c:v>Areal kvm BTA pr prod.koeff</c:v>
                  </c:pt>
                </c:lvl>
              </c:multiLvlStrCache>
            </c:multiLvlStrRef>
          </c:cat>
          <c:val>
            <c:numRef>
              <c:f>'Hovedtall og sammendrag'!$B$133:$B$142</c:f>
              <c:numCache>
                <c:formatCode>_(* #,##0.00_);_(* \(#,##0.00\);_(* "-"??_);_(@_)</c:formatCode>
                <c:ptCount val="8"/>
                <c:pt idx="0">
                  <c:v>0.69378746387693546</c:v>
                </c:pt>
                <c:pt idx="1">
                  <c:v>0.85130889426905798</c:v>
                </c:pt>
                <c:pt idx="2">
                  <c:v>1.3937051352843732</c:v>
                </c:pt>
                <c:pt idx="3">
                  <c:v>0.9757707707977431</c:v>
                </c:pt>
                <c:pt idx="4">
                  <c:v>0.79750823627673895</c:v>
                </c:pt>
                <c:pt idx="5">
                  <c:v>0.55963521057472243</c:v>
                </c:pt>
                <c:pt idx="6">
                  <c:v>0.62427091146079849</c:v>
                </c:pt>
                <c:pt idx="7">
                  <c:v>0.85838911636876891</c:v>
                </c:pt>
              </c:numCache>
            </c:numRef>
          </c:val>
        </c:ser>
        <c:ser>
          <c:idx val="1"/>
          <c:order val="1"/>
          <c:tx>
            <c:strRef>
              <c:f>'Hovedtall og sammendrag'!$C$132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multiLvlStrRef>
              <c:f>'Hovedtall og sammendrag'!$A$133:$A$142</c:f>
              <c:multiLvlStrCache>
                <c:ptCount val="8"/>
                <c:lvl>
                  <c:pt idx="0">
                    <c:v>Ahus</c:v>
                  </c:pt>
                  <c:pt idx="1">
                    <c:v>HB</c:v>
                  </c:pt>
                  <c:pt idx="2">
                    <c:v>OUS</c:v>
                  </c:pt>
                  <c:pt idx="3">
                    <c:v>St.Olav</c:v>
                  </c:pt>
                  <c:pt idx="4">
                    <c:v>STHF</c:v>
                  </c:pt>
                  <c:pt idx="5">
                    <c:v>SUS</c:v>
                  </c:pt>
                  <c:pt idx="6">
                    <c:v>SØ</c:v>
                  </c:pt>
                  <c:pt idx="7">
                    <c:v>UNN</c:v>
                  </c:pt>
                </c:lvl>
                <c:lvl>
                  <c:pt idx="0">
                    <c:v>Areal kvm BTA pr prod.koeff</c:v>
                  </c:pt>
                </c:lvl>
              </c:multiLvlStrCache>
            </c:multiLvlStrRef>
          </c:cat>
          <c:val>
            <c:numRef>
              <c:f>'Hovedtall og sammendrag'!$C$133:$C$142</c:f>
              <c:numCache>
                <c:formatCode>_(* #,##0.00_);_(* \(#,##0.00\);_(* "-"??_);_(@_)</c:formatCode>
                <c:ptCount val="8"/>
                <c:pt idx="0">
                  <c:v>0.69179562674285566</c:v>
                </c:pt>
                <c:pt idx="1">
                  <c:v>0.78534274159234174</c:v>
                </c:pt>
                <c:pt idx="2">
                  <c:v>1.3673568491928501</c:v>
                </c:pt>
                <c:pt idx="3">
                  <c:v>0.99461240592021305</c:v>
                </c:pt>
                <c:pt idx="4">
                  <c:v>0.91813051992377859</c:v>
                </c:pt>
                <c:pt idx="5">
                  <c:v>0.57657794492470216</c:v>
                </c:pt>
                <c:pt idx="6">
                  <c:v>0.6386316326509841</c:v>
                </c:pt>
                <c:pt idx="7">
                  <c:v>0.97720033984179511</c:v>
                </c:pt>
              </c:numCache>
            </c:numRef>
          </c:val>
        </c:ser>
        <c:ser>
          <c:idx val="2"/>
          <c:order val="2"/>
          <c:tx>
            <c:strRef>
              <c:f>'Hovedtall og sammendrag'!$D$132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multiLvlStrRef>
              <c:f>'Hovedtall og sammendrag'!$A$133:$A$142</c:f>
              <c:multiLvlStrCache>
                <c:ptCount val="8"/>
                <c:lvl>
                  <c:pt idx="0">
                    <c:v>Ahus</c:v>
                  </c:pt>
                  <c:pt idx="1">
                    <c:v>HB</c:v>
                  </c:pt>
                  <c:pt idx="2">
                    <c:v>OUS</c:v>
                  </c:pt>
                  <c:pt idx="3">
                    <c:v>St.Olav</c:v>
                  </c:pt>
                  <c:pt idx="4">
                    <c:v>STHF</c:v>
                  </c:pt>
                  <c:pt idx="5">
                    <c:v>SUS</c:v>
                  </c:pt>
                  <c:pt idx="6">
                    <c:v>SØ</c:v>
                  </c:pt>
                  <c:pt idx="7">
                    <c:v>UNN</c:v>
                  </c:pt>
                </c:lvl>
                <c:lvl>
                  <c:pt idx="0">
                    <c:v>Areal kvm BTA pr prod.koeff</c:v>
                  </c:pt>
                </c:lvl>
              </c:multiLvlStrCache>
            </c:multiLvlStrRef>
          </c:cat>
          <c:val>
            <c:numRef>
              <c:f>'Hovedtall og sammendrag'!$D$133:$D$142</c:f>
              <c:numCache>
                <c:formatCode>_(* #,##0.00_);_(* \(#,##0.00\);_(* "-"??_);_(@_)</c:formatCode>
                <c:ptCount val="8"/>
                <c:pt idx="0">
                  <c:v>0.70973392047979544</c:v>
                </c:pt>
                <c:pt idx="1">
                  <c:v>0.85044168740776338</c:v>
                </c:pt>
                <c:pt idx="2">
                  <c:v>1.4735669187006202</c:v>
                </c:pt>
                <c:pt idx="3">
                  <c:v>0.9157703232915142</c:v>
                </c:pt>
                <c:pt idx="4">
                  <c:v>0.98797261066029851</c:v>
                </c:pt>
                <c:pt idx="5">
                  <c:v>0.60998006039655006</c:v>
                </c:pt>
                <c:pt idx="6">
                  <c:v>0.79194321715170091</c:v>
                </c:pt>
                <c:pt idx="7">
                  <c:v>0.88016892814753733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733056"/>
        <c:axId val="54747136"/>
      </c:barChart>
      <c:catAx>
        <c:axId val="54733056"/>
        <c:scaling>
          <c:orientation val="minMax"/>
        </c:scaling>
        <c:delete val="0"/>
        <c:axPos val="b"/>
        <c:majorTickMark val="none"/>
        <c:minorTickMark val="none"/>
        <c:tickLblPos val="nextTo"/>
        <c:crossAx val="54747136"/>
        <c:crosses val="autoZero"/>
        <c:auto val="1"/>
        <c:lblAlgn val="ctr"/>
        <c:lblOffset val="100"/>
        <c:noMultiLvlLbl val="0"/>
      </c:catAx>
      <c:valAx>
        <c:axId val="54747136"/>
        <c:scaling>
          <c:orientation val="minMax"/>
        </c:scaling>
        <c:delete val="0"/>
        <c:axPos val="l"/>
        <c:majorGridlines/>
        <c:numFmt formatCode="_(* #,##0.00_);_(* \(#,##0.00\);_(* &quot;-&quot;??_);_(@_)" sourceLinked="1"/>
        <c:majorTickMark val="none"/>
        <c:minorTickMark val="none"/>
        <c:tickLblPos val="nextTo"/>
        <c:crossAx val="5473305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[NfN Rapport Sykehus Masterfil 20052015.xlsx]Hovedtall og sammendrag!Pivottabell1</c:name>
    <c:fmtId val="16"/>
  </c:pivotSource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>
                <a:effectLst/>
              </a:rPr>
              <a:t>Oppvarmet areal per prod. Koeff. 2014</a:t>
            </a:r>
            <a:endParaRPr lang="nb-NO">
              <a:effectLst/>
            </a:endParaRPr>
          </a:p>
        </c:rich>
      </c:tx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'Hovedtall og sammendrag'!$B$162</c:f>
              <c:strCache>
                <c:ptCount val="1"/>
                <c:pt idx="0">
                  <c:v>Totalt</c:v>
                </c:pt>
              </c:strCache>
            </c:strRef>
          </c:tx>
          <c:invertIfNegative val="0"/>
          <c:cat>
            <c:multiLvlStrRef>
              <c:f>'Hovedtall og sammendrag'!$A$163:$A$172</c:f>
              <c:multiLvlStrCache>
                <c:ptCount val="8"/>
                <c:lvl>
                  <c:pt idx="0">
                    <c:v>Ahus</c:v>
                  </c:pt>
                  <c:pt idx="1">
                    <c:v>HB</c:v>
                  </c:pt>
                  <c:pt idx="2">
                    <c:v>OUS</c:v>
                  </c:pt>
                  <c:pt idx="3">
                    <c:v>St.Olav</c:v>
                  </c:pt>
                  <c:pt idx="4">
                    <c:v>STHF</c:v>
                  </c:pt>
                  <c:pt idx="5">
                    <c:v>SUS</c:v>
                  </c:pt>
                  <c:pt idx="6">
                    <c:v>SØ</c:v>
                  </c:pt>
                  <c:pt idx="7">
                    <c:v>UNN</c:v>
                  </c:pt>
                </c:lvl>
                <c:lvl>
                  <c:pt idx="0">
                    <c:v>Oppvarmet areal per prod.koeff</c:v>
                  </c:pt>
                </c:lvl>
              </c:multiLvlStrCache>
            </c:multiLvlStrRef>
          </c:cat>
          <c:val>
            <c:numRef>
              <c:f>'Hovedtall og sammendrag'!$B$163:$B$172</c:f>
              <c:numCache>
                <c:formatCode>_ * #,##0.0_ ;_ * \-#,##0.0_ ;_ * "-"??_ ;_ @_ </c:formatCode>
                <c:ptCount val="8"/>
                <c:pt idx="0">
                  <c:v>0.67368670723172785</c:v>
                </c:pt>
                <c:pt idx="1">
                  <c:v>0.58998037824319982</c:v>
                </c:pt>
                <c:pt idx="2">
                  <c:v>0</c:v>
                </c:pt>
                <c:pt idx="3">
                  <c:v>0.87850967912577893</c:v>
                </c:pt>
                <c:pt idx="4">
                  <c:v>0.75666360593115101</c:v>
                </c:pt>
                <c:pt idx="5">
                  <c:v>0.48018856100207369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785920"/>
        <c:axId val="54787456"/>
      </c:barChart>
      <c:catAx>
        <c:axId val="54785920"/>
        <c:scaling>
          <c:orientation val="minMax"/>
        </c:scaling>
        <c:delete val="0"/>
        <c:axPos val="b"/>
        <c:majorTickMark val="none"/>
        <c:minorTickMark val="none"/>
        <c:tickLblPos val="nextTo"/>
        <c:crossAx val="54787456"/>
        <c:crosses val="autoZero"/>
        <c:auto val="1"/>
        <c:lblAlgn val="ctr"/>
        <c:lblOffset val="100"/>
        <c:noMultiLvlLbl val="0"/>
      </c:catAx>
      <c:valAx>
        <c:axId val="54787456"/>
        <c:scaling>
          <c:orientation val="minMax"/>
        </c:scaling>
        <c:delete val="0"/>
        <c:axPos val="l"/>
        <c:majorGridlines/>
        <c:numFmt formatCode="_ * #,##0.0_ ;_ * \-#,##0.0_ ;_ * &quot;-&quot;??_ ;_ @_ " sourceLinked="1"/>
        <c:majorTickMark val="none"/>
        <c:minorTickMark val="none"/>
        <c:tickLblPos val="nextTo"/>
        <c:crossAx val="5478592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[NfN Rapport Sykehus Masterfil 20052015.xlsx]Hovedtall og sammendrag!Pivottabell2</c:name>
    <c:fmtId val="17"/>
  </c:pivotSource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>
                <a:effectLst/>
              </a:rPr>
              <a:t>Oppvarmet areal pr kvm BTA 2014</a:t>
            </a:r>
            <a:endParaRPr lang="nb-NO">
              <a:effectLst/>
            </a:endParaRPr>
          </a:p>
        </c:rich>
      </c:tx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'Hovedtall og sammendrag'!$B$192</c:f>
              <c:strCache>
                <c:ptCount val="1"/>
                <c:pt idx="0">
                  <c:v>Totalt</c:v>
                </c:pt>
              </c:strCache>
            </c:strRef>
          </c:tx>
          <c:invertIfNegative val="0"/>
          <c:cat>
            <c:multiLvlStrRef>
              <c:f>'Hovedtall og sammendrag'!$A$193:$A$202</c:f>
              <c:multiLvlStrCache>
                <c:ptCount val="8"/>
                <c:lvl>
                  <c:pt idx="0">
                    <c:v>Ahus</c:v>
                  </c:pt>
                  <c:pt idx="1">
                    <c:v>HB</c:v>
                  </c:pt>
                  <c:pt idx="2">
                    <c:v>OUS</c:v>
                  </c:pt>
                  <c:pt idx="3">
                    <c:v>St.Olav</c:v>
                  </c:pt>
                  <c:pt idx="4">
                    <c:v>STHF</c:v>
                  </c:pt>
                  <c:pt idx="5">
                    <c:v>SUS</c:v>
                  </c:pt>
                  <c:pt idx="6">
                    <c:v>SØ</c:v>
                  </c:pt>
                  <c:pt idx="7">
                    <c:v>UNN</c:v>
                  </c:pt>
                </c:lvl>
                <c:lvl>
                  <c:pt idx="0">
                    <c:v>Oppvarmet areal per kvm BTA</c:v>
                  </c:pt>
                </c:lvl>
              </c:multiLvlStrCache>
            </c:multiLvlStrRef>
          </c:cat>
          <c:val>
            <c:numRef>
              <c:f>'Hovedtall og sammendrag'!$B$193:$B$202</c:f>
              <c:numCache>
                <c:formatCode>_ * #,##0.0_ ;_ * \-#,##0.0_ ;_ * "-"??_ ;_ @_ </c:formatCode>
                <c:ptCount val="8"/>
                <c:pt idx="0">
                  <c:v>0.94921024315182945</c:v>
                </c:pt>
                <c:pt idx="1">
                  <c:v>0.69373407604408799</c:v>
                </c:pt>
                <c:pt idx="2">
                  <c:v>0</c:v>
                </c:pt>
                <c:pt idx="3">
                  <c:v>0.95931223886813577</c:v>
                </c:pt>
                <c:pt idx="4">
                  <c:v>0.76587508374897639</c:v>
                </c:pt>
                <c:pt idx="5">
                  <c:v>0.7872200948501521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695424"/>
        <c:axId val="54696960"/>
      </c:barChart>
      <c:catAx>
        <c:axId val="54695424"/>
        <c:scaling>
          <c:orientation val="minMax"/>
        </c:scaling>
        <c:delete val="0"/>
        <c:axPos val="b"/>
        <c:majorTickMark val="none"/>
        <c:minorTickMark val="none"/>
        <c:tickLblPos val="nextTo"/>
        <c:crossAx val="54696960"/>
        <c:crosses val="autoZero"/>
        <c:auto val="1"/>
        <c:lblAlgn val="ctr"/>
        <c:lblOffset val="100"/>
        <c:noMultiLvlLbl val="0"/>
      </c:catAx>
      <c:valAx>
        <c:axId val="54696960"/>
        <c:scaling>
          <c:orientation val="minMax"/>
        </c:scaling>
        <c:delete val="0"/>
        <c:axPos val="l"/>
        <c:majorGridlines/>
        <c:numFmt formatCode="_ * #,##0.0_ ;_ * \-#,##0.0_ ;_ * &quot;-&quot;??_ ;_ @_ " sourceLinked="1"/>
        <c:majorTickMark val="none"/>
        <c:minorTickMark val="none"/>
        <c:tickLblPos val="nextTo"/>
        <c:crossAx val="5469542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[NfN Rapport Sykehus Masterfil 20052015.xlsx]Hovedtall og sammendrag!Pivottabell3</c:name>
    <c:fmtId val="18"/>
  </c:pivotSource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>
                <a:effectLst/>
              </a:rPr>
              <a:t>Areal i kvm per befolkningsgrunnlag 2014</a:t>
            </a:r>
            <a:endParaRPr lang="nb-NO">
              <a:effectLst/>
            </a:endParaRPr>
          </a:p>
        </c:rich>
      </c:tx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'Hovedtall og sammendrag'!$B$212</c:f>
              <c:strCache>
                <c:ptCount val="1"/>
                <c:pt idx="0">
                  <c:v>Totalt</c:v>
                </c:pt>
              </c:strCache>
            </c:strRef>
          </c:tx>
          <c:invertIfNegative val="0"/>
          <c:cat>
            <c:multiLvlStrRef>
              <c:f>'Hovedtall og sammendrag'!$A$213:$A$222</c:f>
              <c:multiLvlStrCache>
                <c:ptCount val="8"/>
                <c:lvl>
                  <c:pt idx="0">
                    <c:v>Ahus</c:v>
                  </c:pt>
                  <c:pt idx="1">
                    <c:v>HB</c:v>
                  </c:pt>
                  <c:pt idx="2">
                    <c:v>OUS</c:v>
                  </c:pt>
                  <c:pt idx="3">
                    <c:v>St.Olav</c:v>
                  </c:pt>
                  <c:pt idx="4">
                    <c:v>STHF</c:v>
                  </c:pt>
                  <c:pt idx="5">
                    <c:v>SUS</c:v>
                  </c:pt>
                  <c:pt idx="6">
                    <c:v>SØ</c:v>
                  </c:pt>
                  <c:pt idx="7">
                    <c:v>UNN</c:v>
                  </c:pt>
                </c:lvl>
                <c:lvl>
                  <c:pt idx="0">
                    <c:v>Areal i kvm per befolkningsgrunnlag</c:v>
                  </c:pt>
                </c:lvl>
              </c:multiLvlStrCache>
            </c:multiLvlStrRef>
          </c:cat>
          <c:val>
            <c:numRef>
              <c:f>'Hovedtall og sammendrag'!$B$213:$B$222</c:f>
              <c:numCache>
                <c:formatCode>_ * #,##0.0_ ;_ * \-#,##0.0_ ;_ * "-"??_ ;_ @_ </c:formatCode>
                <c:ptCount val="8"/>
                <c:pt idx="0">
                  <c:v>0.55571224489795923</c:v>
                </c:pt>
                <c:pt idx="1">
                  <c:v>0.97726120283689244</c:v>
                </c:pt>
                <c:pt idx="2">
                  <c:v>2.0109140000000001</c:v>
                </c:pt>
                <c:pt idx="3">
                  <c:v>1.2545681375062459</c:v>
                </c:pt>
                <c:pt idx="4">
                  <c:v>1.0272294117647058</c:v>
                </c:pt>
                <c:pt idx="5">
                  <c:v>0.61722955343912977</c:v>
                </c:pt>
                <c:pt idx="6">
                  <c:v>0.69250877192982441</c:v>
                </c:pt>
                <c:pt idx="7">
                  <c:v>1.2643383918293112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186816"/>
        <c:axId val="83188352"/>
      </c:barChart>
      <c:catAx>
        <c:axId val="83186816"/>
        <c:scaling>
          <c:orientation val="minMax"/>
        </c:scaling>
        <c:delete val="0"/>
        <c:axPos val="b"/>
        <c:majorTickMark val="none"/>
        <c:minorTickMark val="none"/>
        <c:tickLblPos val="nextTo"/>
        <c:crossAx val="83188352"/>
        <c:crosses val="autoZero"/>
        <c:auto val="1"/>
        <c:lblAlgn val="ctr"/>
        <c:lblOffset val="100"/>
        <c:noMultiLvlLbl val="0"/>
      </c:catAx>
      <c:valAx>
        <c:axId val="83188352"/>
        <c:scaling>
          <c:orientation val="minMax"/>
        </c:scaling>
        <c:delete val="0"/>
        <c:axPos val="l"/>
        <c:majorGridlines/>
        <c:numFmt formatCode="_ * #,##0.0_ ;_ * \-#,##0.0_ ;_ * &quot;-&quot;??_ ;_ @_ " sourceLinked="1"/>
        <c:majorTickMark val="none"/>
        <c:minorTickMark val="none"/>
        <c:tickLblPos val="nextTo"/>
        <c:crossAx val="8318681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[NfN Rapport Sykehus Masterfil 20052015.xlsx]Hovedtall og sammendrag!Pivottabell4</c:name>
    <c:fmtId val="-1"/>
  </c:pivotSource>
  <c:chart>
    <c:title>
      <c:tx>
        <c:rich>
          <a:bodyPr/>
          <a:lstStyle/>
          <a:p>
            <a:pPr>
              <a:defRPr/>
            </a:pPr>
            <a:r>
              <a:rPr lang="nb-NO"/>
              <a:t>Eiendomskostnader</a:t>
            </a:r>
            <a:r>
              <a:rPr lang="nb-NO" baseline="0"/>
              <a:t> i kr pr kvm 2014</a:t>
            </a:r>
            <a:endParaRPr lang="nb-NO"/>
          </a:p>
        </c:rich>
      </c:tx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</c:pivotFmt>
      <c:pivotFmt>
        <c:idx val="17"/>
        <c:marker>
          <c:symbol val="none"/>
        </c:marker>
      </c:pivotFmt>
      <c:pivotFmt>
        <c:idx val="18"/>
        <c:marker>
          <c:symbol val="none"/>
        </c:marker>
      </c:pivotFmt>
      <c:pivotFmt>
        <c:idx val="19"/>
        <c:marker>
          <c:symbol val="none"/>
        </c:marker>
      </c:pivotFmt>
    </c:pivotFmts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'Hovedtall og sammendrag'!$B$242:$B$243</c:f>
              <c:strCache>
                <c:ptCount val="1"/>
                <c:pt idx="0">
                  <c:v>2-4 Eiendomskostnader </c:v>
                </c:pt>
              </c:strCache>
            </c:strRef>
          </c:tx>
          <c:invertIfNegative val="0"/>
          <c:cat>
            <c:strRef>
              <c:f>'Hovedtall og sammendrag'!$A$244:$A$252</c:f>
              <c:strCache>
                <c:ptCount val="8"/>
                <c:pt idx="0">
                  <c:v>Ahus</c:v>
                </c:pt>
                <c:pt idx="1">
                  <c:v>HB</c:v>
                </c:pt>
                <c:pt idx="2">
                  <c:v>OUS</c:v>
                </c:pt>
                <c:pt idx="3">
                  <c:v>St.Olav</c:v>
                </c:pt>
                <c:pt idx="4">
                  <c:v>STHF</c:v>
                </c:pt>
                <c:pt idx="5">
                  <c:v>SUS</c:v>
                </c:pt>
                <c:pt idx="6">
                  <c:v>SØ</c:v>
                </c:pt>
                <c:pt idx="7">
                  <c:v>UNN</c:v>
                </c:pt>
              </c:strCache>
            </c:strRef>
          </c:cat>
          <c:val>
            <c:numRef>
              <c:f>'Hovedtall og sammendrag'!$B$244:$B$252</c:f>
              <c:numCache>
                <c:formatCode>_ * #,##0_ ;_ * \-#,##0_ ;_ * "-"??_ ;_ @_ </c:formatCode>
                <c:ptCount val="8"/>
                <c:pt idx="0">
                  <c:v>582.10496214774071</c:v>
                </c:pt>
                <c:pt idx="1">
                  <c:v>591.23705732249016</c:v>
                </c:pt>
                <c:pt idx="2">
                  <c:v>886.05463315686302</c:v>
                </c:pt>
                <c:pt idx="3">
                  <c:v>512.85191789558644</c:v>
                </c:pt>
                <c:pt idx="4">
                  <c:v>378.10386534256349</c:v>
                </c:pt>
                <c:pt idx="5">
                  <c:v>730.793748389401</c:v>
                </c:pt>
                <c:pt idx="6">
                  <c:v>766.79755782433574</c:v>
                </c:pt>
                <c:pt idx="7">
                  <c:v>1550.7610308944036</c:v>
                </c:pt>
              </c:numCache>
            </c:numRef>
          </c:val>
        </c:ser>
        <c:ser>
          <c:idx val="1"/>
          <c:order val="1"/>
          <c:tx>
            <c:strRef>
              <c:f>'Hovedtall og sammendrag'!$C$242:$C$243</c:f>
              <c:strCache>
                <c:ptCount val="1"/>
                <c:pt idx="0">
                  <c:v>5 Forsyningskostnader </c:v>
                </c:pt>
              </c:strCache>
            </c:strRef>
          </c:tx>
          <c:invertIfNegative val="0"/>
          <c:cat>
            <c:strRef>
              <c:f>'Hovedtall og sammendrag'!$A$244:$A$252</c:f>
              <c:strCache>
                <c:ptCount val="8"/>
                <c:pt idx="0">
                  <c:v>Ahus</c:v>
                </c:pt>
                <c:pt idx="1">
                  <c:v>HB</c:v>
                </c:pt>
                <c:pt idx="2">
                  <c:v>OUS</c:v>
                </c:pt>
                <c:pt idx="3">
                  <c:v>St.Olav</c:v>
                </c:pt>
                <c:pt idx="4">
                  <c:v>STHF</c:v>
                </c:pt>
                <c:pt idx="5">
                  <c:v>SUS</c:v>
                </c:pt>
                <c:pt idx="6">
                  <c:v>SØ</c:v>
                </c:pt>
                <c:pt idx="7">
                  <c:v>UNN</c:v>
                </c:pt>
              </c:strCache>
            </c:strRef>
          </c:cat>
          <c:val>
            <c:numRef>
              <c:f>'Hovedtall og sammendrag'!$C$244:$C$252</c:f>
              <c:numCache>
                <c:formatCode>_ * #,##0_ ;_ * \-#,##0_ ;_ * "-"??_ ;_ @_ </c:formatCode>
                <c:ptCount val="8"/>
                <c:pt idx="0">
                  <c:v>331.67994702441217</c:v>
                </c:pt>
                <c:pt idx="1">
                  <c:v>265.24033999027404</c:v>
                </c:pt>
                <c:pt idx="2">
                  <c:v>265.53547873234254</c:v>
                </c:pt>
                <c:pt idx="3">
                  <c:v>221.16342006273675</c:v>
                </c:pt>
                <c:pt idx="4">
                  <c:v>244.42008058527077</c:v>
                </c:pt>
                <c:pt idx="5">
                  <c:v>189.2945463423014</c:v>
                </c:pt>
                <c:pt idx="6">
                  <c:v>238.46680009120161</c:v>
                </c:pt>
                <c:pt idx="7">
                  <c:v>358.83822740709024</c:v>
                </c:pt>
              </c:numCache>
            </c:numRef>
          </c:val>
        </c:ser>
        <c:ser>
          <c:idx val="2"/>
          <c:order val="2"/>
          <c:tx>
            <c:strRef>
              <c:f>'Hovedtall og sammendrag'!$D$242:$D$243</c:f>
              <c:strCache>
                <c:ptCount val="1"/>
                <c:pt idx="0">
                  <c:v>6 Renhold </c:v>
                </c:pt>
              </c:strCache>
            </c:strRef>
          </c:tx>
          <c:invertIfNegative val="0"/>
          <c:cat>
            <c:strRef>
              <c:f>'Hovedtall og sammendrag'!$A$244:$A$252</c:f>
              <c:strCache>
                <c:ptCount val="8"/>
                <c:pt idx="0">
                  <c:v>Ahus</c:v>
                </c:pt>
                <c:pt idx="1">
                  <c:v>HB</c:v>
                </c:pt>
                <c:pt idx="2">
                  <c:v>OUS</c:v>
                </c:pt>
                <c:pt idx="3">
                  <c:v>St.Olav</c:v>
                </c:pt>
                <c:pt idx="4">
                  <c:v>STHF</c:v>
                </c:pt>
                <c:pt idx="5">
                  <c:v>SUS</c:v>
                </c:pt>
                <c:pt idx="6">
                  <c:v>SØ</c:v>
                </c:pt>
                <c:pt idx="7">
                  <c:v>UNN</c:v>
                </c:pt>
              </c:strCache>
            </c:strRef>
          </c:cat>
          <c:val>
            <c:numRef>
              <c:f>'Hovedtall og sammendrag'!$D$244:$D$252</c:f>
              <c:numCache>
                <c:formatCode>_ * #,##0_ ;_ * \-#,##0_ ;_ * "-"??_ ;_ @_ </c:formatCode>
                <c:ptCount val="8"/>
                <c:pt idx="0">
                  <c:v>380.29746677006727</c:v>
                </c:pt>
                <c:pt idx="1">
                  <c:v>452.92781597648428</c:v>
                </c:pt>
                <c:pt idx="2">
                  <c:v>452.40791730404624</c:v>
                </c:pt>
                <c:pt idx="3">
                  <c:v>379.07484239089905</c:v>
                </c:pt>
                <c:pt idx="4">
                  <c:v>361.59623865712649</c:v>
                </c:pt>
                <c:pt idx="5">
                  <c:v>364.02007835772133</c:v>
                </c:pt>
                <c:pt idx="6">
                  <c:v>376.57130397645676</c:v>
                </c:pt>
                <c:pt idx="7">
                  <c:v>292.47541217147807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82057088"/>
        <c:axId val="82058624"/>
      </c:barChart>
      <c:catAx>
        <c:axId val="82057088"/>
        <c:scaling>
          <c:orientation val="minMax"/>
        </c:scaling>
        <c:delete val="0"/>
        <c:axPos val="b"/>
        <c:majorTickMark val="none"/>
        <c:minorTickMark val="none"/>
        <c:tickLblPos val="nextTo"/>
        <c:crossAx val="82058624"/>
        <c:crosses val="autoZero"/>
        <c:auto val="1"/>
        <c:lblAlgn val="ctr"/>
        <c:lblOffset val="100"/>
        <c:noMultiLvlLbl val="0"/>
      </c:catAx>
      <c:valAx>
        <c:axId val="82058624"/>
        <c:scaling>
          <c:orientation val="minMax"/>
        </c:scaling>
        <c:delete val="0"/>
        <c:axPos val="l"/>
        <c:majorGridlines/>
        <c:numFmt formatCode="_ * #,##0_ ;_ * \-#,##0_ ;_ * &quot;-&quot;??_ ;_ @_ " sourceLinked="1"/>
        <c:majorTickMark val="none"/>
        <c:minorTickMark val="none"/>
        <c:tickLblPos val="nextTo"/>
        <c:crossAx val="8205708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[NfN Rapport Sykehus Masterfil 20052015.xlsx]Hovedtall og sammendrag!Pivottabell5</c:name>
    <c:fmtId val="22"/>
  </c:pivotSource>
  <c:chart>
    <c:title>
      <c:tx>
        <c:rich>
          <a:bodyPr/>
          <a:lstStyle/>
          <a:p>
            <a:pPr>
              <a:defRPr/>
            </a:pPr>
            <a:r>
              <a:rPr lang="nb-NO"/>
              <a:t>Servicekostnader</a:t>
            </a:r>
            <a:r>
              <a:rPr lang="nb-NO" baseline="0"/>
              <a:t> i kr pr prod.koeff 2014</a:t>
            </a:r>
            <a:endParaRPr lang="nb-NO"/>
          </a:p>
        </c:rich>
      </c:tx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'Hovedtall og sammendrag'!$B$272</c:f>
              <c:strCache>
                <c:ptCount val="1"/>
                <c:pt idx="0">
                  <c:v>Totalt</c:v>
                </c:pt>
              </c:strCache>
            </c:strRef>
          </c:tx>
          <c:invertIfNegative val="0"/>
          <c:cat>
            <c:multiLvlStrRef>
              <c:f>'Hovedtall og sammendrag'!$A$273:$A$282</c:f>
              <c:multiLvlStrCache>
                <c:ptCount val="8"/>
                <c:lvl>
                  <c:pt idx="0">
                    <c:v>Ahus</c:v>
                  </c:pt>
                  <c:pt idx="1">
                    <c:v>HB</c:v>
                  </c:pt>
                  <c:pt idx="2">
                    <c:v>OUS</c:v>
                  </c:pt>
                  <c:pt idx="3">
                    <c:v>St.Olav</c:v>
                  </c:pt>
                  <c:pt idx="4">
                    <c:v>STHF</c:v>
                  </c:pt>
                  <c:pt idx="5">
                    <c:v>SUS</c:v>
                  </c:pt>
                  <c:pt idx="6">
                    <c:v>SØ</c:v>
                  </c:pt>
                  <c:pt idx="7">
                    <c:v>UNN</c:v>
                  </c:pt>
                </c:lvl>
                <c:lvl>
                  <c:pt idx="0">
                    <c:v>7-8 Service-/støttekostnader til kjernevirksomhet </c:v>
                  </c:pt>
                </c:lvl>
              </c:multiLvlStrCache>
            </c:multiLvlStrRef>
          </c:cat>
          <c:val>
            <c:numRef>
              <c:f>'Hovedtall og sammendrag'!$B$273:$B$282</c:f>
              <c:numCache>
                <c:formatCode>_ * #,##0_ ;_ * \-#,##0_ ;_ * "-"??_ ;_ @_ </c:formatCode>
                <c:ptCount val="8"/>
                <c:pt idx="0">
                  <c:v>713.99411076575916</c:v>
                </c:pt>
                <c:pt idx="1">
                  <c:v>735.16770384260121</c:v>
                </c:pt>
                <c:pt idx="2">
                  <c:v>582.13306403453134</c:v>
                </c:pt>
                <c:pt idx="3">
                  <c:v>776.2132193119229</c:v>
                </c:pt>
                <c:pt idx="4">
                  <c:v>644.75771225746132</c:v>
                </c:pt>
                <c:pt idx="5">
                  <c:v>581.72155806270666</c:v>
                </c:pt>
                <c:pt idx="6">
                  <c:v>820.05996092498549</c:v>
                </c:pt>
                <c:pt idx="7">
                  <c:v>602.35947258677709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097280"/>
        <c:axId val="82098816"/>
      </c:barChart>
      <c:catAx>
        <c:axId val="82097280"/>
        <c:scaling>
          <c:orientation val="minMax"/>
        </c:scaling>
        <c:delete val="0"/>
        <c:axPos val="b"/>
        <c:majorTickMark val="none"/>
        <c:minorTickMark val="none"/>
        <c:tickLblPos val="nextTo"/>
        <c:crossAx val="82098816"/>
        <c:crosses val="autoZero"/>
        <c:auto val="1"/>
        <c:lblAlgn val="ctr"/>
        <c:lblOffset val="100"/>
        <c:noMultiLvlLbl val="0"/>
      </c:catAx>
      <c:valAx>
        <c:axId val="82098816"/>
        <c:scaling>
          <c:orientation val="minMax"/>
        </c:scaling>
        <c:delete val="0"/>
        <c:axPos val="l"/>
        <c:majorGridlines/>
        <c:numFmt formatCode="_ * #,##0_ ;_ * \-#,##0_ ;_ * &quot;-&quot;??_ ;_ @_ " sourceLinked="1"/>
        <c:majorTickMark val="none"/>
        <c:minorTickMark val="none"/>
        <c:tickLblPos val="nextTo"/>
        <c:crossAx val="820972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[NfN Rapport Sykehus Masterfil 20052015.xlsx]Hovedtall og sammendrag!Pivottabell6</c:name>
    <c:fmtId val="31"/>
  </c:pivotSource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>
                <a:effectLst/>
              </a:rPr>
              <a:t>Servicekostnader i kr per prod. Koeff. 2014</a:t>
            </a:r>
            <a:endParaRPr lang="nb-NO">
              <a:effectLst/>
            </a:endParaRPr>
          </a:p>
        </c:rich>
      </c:tx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</c:pivotFmt>
      <c:pivotFmt>
        <c:idx val="17"/>
        <c:marker>
          <c:symbol val="none"/>
        </c:marker>
      </c:pivotFmt>
      <c:pivotFmt>
        <c:idx val="18"/>
        <c:marker>
          <c:symbol val="none"/>
        </c:marker>
      </c:pivotFmt>
      <c:pivotFmt>
        <c:idx val="19"/>
        <c:marker>
          <c:symbol val="none"/>
        </c:marker>
      </c:pivotFmt>
      <c:pivotFmt>
        <c:idx val="20"/>
        <c:marker>
          <c:symbol val="none"/>
        </c:marker>
      </c:pivotFmt>
      <c:pivotFmt>
        <c:idx val="21"/>
        <c:marker>
          <c:symbol val="none"/>
        </c:marker>
      </c:pivotFmt>
      <c:pivotFmt>
        <c:idx val="22"/>
        <c:marker>
          <c:symbol val="none"/>
        </c:marker>
      </c:pivotFmt>
      <c:pivotFmt>
        <c:idx val="23"/>
        <c:marker>
          <c:symbol val="none"/>
        </c:marker>
      </c:pivotFmt>
      <c:pivotFmt>
        <c:idx val="24"/>
        <c:marker>
          <c:symbol val="none"/>
        </c:marker>
      </c:pivotFmt>
      <c:pivotFmt>
        <c:idx val="25"/>
        <c:marker>
          <c:symbol val="none"/>
        </c:marker>
      </c:pivotFmt>
      <c:pivotFmt>
        <c:idx val="26"/>
        <c:marker>
          <c:symbol val="none"/>
        </c:marker>
      </c:pivotFmt>
      <c:pivotFmt>
        <c:idx val="27"/>
        <c:marker>
          <c:symbol val="none"/>
        </c:marker>
      </c:pivotFmt>
      <c:pivotFmt>
        <c:idx val="28"/>
        <c:marker>
          <c:symbol val="none"/>
        </c:marker>
      </c:pivotFmt>
      <c:pivotFmt>
        <c:idx val="29"/>
        <c:marker>
          <c:symbol val="none"/>
        </c:marker>
      </c:pivotFmt>
      <c:pivotFmt>
        <c:idx val="30"/>
        <c:marker>
          <c:symbol val="none"/>
        </c:marker>
      </c:pivotFmt>
    </c:pivotFmts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'Hovedtall og sammendrag'!$B$302:$B$303</c:f>
              <c:strCache>
                <c:ptCount val="1"/>
                <c:pt idx="0">
                  <c:v>72 Sentralbord, resepsjon, kundesenter </c:v>
                </c:pt>
              </c:strCache>
            </c:strRef>
          </c:tx>
          <c:invertIfNegative val="0"/>
          <c:cat>
            <c:strRef>
              <c:f>'Hovedtall og sammendrag'!$A$304:$A$312</c:f>
              <c:strCache>
                <c:ptCount val="8"/>
                <c:pt idx="0">
                  <c:v>Ahus</c:v>
                </c:pt>
                <c:pt idx="1">
                  <c:v>HB</c:v>
                </c:pt>
                <c:pt idx="2">
                  <c:v>OUS</c:v>
                </c:pt>
                <c:pt idx="3">
                  <c:v>St.Olav</c:v>
                </c:pt>
                <c:pt idx="4">
                  <c:v>STHF</c:v>
                </c:pt>
                <c:pt idx="5">
                  <c:v>SUS</c:v>
                </c:pt>
                <c:pt idx="6">
                  <c:v>SØ</c:v>
                </c:pt>
                <c:pt idx="7">
                  <c:v>UNN</c:v>
                </c:pt>
              </c:strCache>
            </c:strRef>
          </c:cat>
          <c:val>
            <c:numRef>
              <c:f>'Hovedtall og sammendrag'!$B$304:$B$312</c:f>
              <c:numCache>
                <c:formatCode>_ * #,##0_ ;_ * \-#,##0_ ;_ * "-"??_ ;_ @_ </c:formatCode>
                <c:ptCount val="8"/>
                <c:pt idx="0">
                  <c:v>36.494284924890849</c:v>
                </c:pt>
                <c:pt idx="1">
                  <c:v>38.732986559688442</c:v>
                </c:pt>
                <c:pt idx="2">
                  <c:v>50.263822333722729</c:v>
                </c:pt>
                <c:pt idx="3">
                  <c:v>26.845304795287564</c:v>
                </c:pt>
                <c:pt idx="4">
                  <c:v>53.708440331781468</c:v>
                </c:pt>
                <c:pt idx="5">
                  <c:v>33.848224729493651</c:v>
                </c:pt>
                <c:pt idx="6">
                  <c:v>50.759160423423694</c:v>
                </c:pt>
                <c:pt idx="7">
                  <c:v>35.36718104904584</c:v>
                </c:pt>
              </c:numCache>
            </c:numRef>
          </c:val>
        </c:ser>
        <c:ser>
          <c:idx val="1"/>
          <c:order val="1"/>
          <c:tx>
            <c:strRef>
              <c:f>'Hovedtall og sammendrag'!$C$302:$C$303</c:f>
              <c:strCache>
                <c:ptCount val="1"/>
                <c:pt idx="0">
                  <c:v>73 Kantine og kjøkken (egen regi og kjøpte tjenester) </c:v>
                </c:pt>
              </c:strCache>
            </c:strRef>
          </c:tx>
          <c:invertIfNegative val="0"/>
          <c:cat>
            <c:strRef>
              <c:f>'Hovedtall og sammendrag'!$A$304:$A$312</c:f>
              <c:strCache>
                <c:ptCount val="8"/>
                <c:pt idx="0">
                  <c:v>Ahus</c:v>
                </c:pt>
                <c:pt idx="1">
                  <c:v>HB</c:v>
                </c:pt>
                <c:pt idx="2">
                  <c:v>OUS</c:v>
                </c:pt>
                <c:pt idx="3">
                  <c:v>St.Olav</c:v>
                </c:pt>
                <c:pt idx="4">
                  <c:v>STHF</c:v>
                </c:pt>
                <c:pt idx="5">
                  <c:v>SUS</c:v>
                </c:pt>
                <c:pt idx="6">
                  <c:v>SØ</c:v>
                </c:pt>
                <c:pt idx="7">
                  <c:v>UNN</c:v>
                </c:pt>
              </c:strCache>
            </c:strRef>
          </c:cat>
          <c:val>
            <c:numRef>
              <c:f>'Hovedtall og sammendrag'!$C$304:$C$312</c:f>
              <c:numCache>
                <c:formatCode>_ * #,##0_ ;_ * \-#,##0_ ;_ * "-"??_ ;_ @_ </c:formatCode>
                <c:ptCount val="8"/>
                <c:pt idx="0">
                  <c:v>297.23142948435452</c:v>
                </c:pt>
                <c:pt idx="1">
                  <c:v>215.88681594451771</c:v>
                </c:pt>
                <c:pt idx="2">
                  <c:v>272.38654507790744</c:v>
                </c:pt>
                <c:pt idx="3">
                  <c:v>279.77980266118755</c:v>
                </c:pt>
                <c:pt idx="4">
                  <c:v>303.11552238189051</c:v>
                </c:pt>
                <c:pt idx="5">
                  <c:v>226.98560219495724</c:v>
                </c:pt>
                <c:pt idx="6">
                  <c:v>264.22048976771566</c:v>
                </c:pt>
                <c:pt idx="7">
                  <c:v>362.10650809191213</c:v>
                </c:pt>
              </c:numCache>
            </c:numRef>
          </c:val>
        </c:ser>
        <c:ser>
          <c:idx val="2"/>
          <c:order val="2"/>
          <c:tx>
            <c:strRef>
              <c:f>'Hovedtall og sammendrag'!$D$302:$D$303</c:f>
              <c:strCache>
                <c:ptCount val="1"/>
                <c:pt idx="0">
                  <c:v>77 Post, arkiv, intern logistikk </c:v>
                </c:pt>
              </c:strCache>
            </c:strRef>
          </c:tx>
          <c:invertIfNegative val="0"/>
          <c:cat>
            <c:strRef>
              <c:f>'Hovedtall og sammendrag'!$A$304:$A$312</c:f>
              <c:strCache>
                <c:ptCount val="8"/>
                <c:pt idx="0">
                  <c:v>Ahus</c:v>
                </c:pt>
                <c:pt idx="1">
                  <c:v>HB</c:v>
                </c:pt>
                <c:pt idx="2">
                  <c:v>OUS</c:v>
                </c:pt>
                <c:pt idx="3">
                  <c:v>St.Olav</c:v>
                </c:pt>
                <c:pt idx="4">
                  <c:v>STHF</c:v>
                </c:pt>
                <c:pt idx="5">
                  <c:v>SUS</c:v>
                </c:pt>
                <c:pt idx="6">
                  <c:v>SØ</c:v>
                </c:pt>
                <c:pt idx="7">
                  <c:v>UNN</c:v>
                </c:pt>
              </c:strCache>
            </c:strRef>
          </c:cat>
          <c:val>
            <c:numRef>
              <c:f>'Hovedtall og sammendrag'!$D$304:$D$312</c:f>
              <c:numCache>
                <c:formatCode>_ * #,##0_ ;_ * \-#,##0_ ;_ * "-"??_ ;_ @_ </c:formatCode>
                <c:ptCount val="8"/>
                <c:pt idx="0">
                  <c:v>102.17661621008644</c:v>
                </c:pt>
                <c:pt idx="1">
                  <c:v>223.22995174897488</c:v>
                </c:pt>
                <c:pt idx="2">
                  <c:v>84.956121587733293</c:v>
                </c:pt>
                <c:pt idx="3">
                  <c:v>223.22074093510901</c:v>
                </c:pt>
                <c:pt idx="4">
                  <c:v>140.10261478842551</c:v>
                </c:pt>
                <c:pt idx="5">
                  <c:v>93.066803363158996</c:v>
                </c:pt>
                <c:pt idx="6">
                  <c:v>273.98711399464162</c:v>
                </c:pt>
                <c:pt idx="7">
                  <c:v>41.298914156185347</c:v>
                </c:pt>
              </c:numCache>
            </c:numRef>
          </c:val>
        </c:ser>
        <c:ser>
          <c:idx val="3"/>
          <c:order val="3"/>
          <c:tx>
            <c:strRef>
              <c:f>'Hovedtall og sammendrag'!$E$302:$E$303</c:f>
              <c:strCache>
                <c:ptCount val="1"/>
                <c:pt idx="0">
                  <c:v>83 Vaskeri/tekstilkostnader </c:v>
                </c:pt>
              </c:strCache>
            </c:strRef>
          </c:tx>
          <c:invertIfNegative val="0"/>
          <c:cat>
            <c:strRef>
              <c:f>'Hovedtall og sammendrag'!$A$304:$A$312</c:f>
              <c:strCache>
                <c:ptCount val="8"/>
                <c:pt idx="0">
                  <c:v>Ahus</c:v>
                </c:pt>
                <c:pt idx="1">
                  <c:v>HB</c:v>
                </c:pt>
                <c:pt idx="2">
                  <c:v>OUS</c:v>
                </c:pt>
                <c:pt idx="3">
                  <c:v>St.Olav</c:v>
                </c:pt>
                <c:pt idx="4">
                  <c:v>STHF</c:v>
                </c:pt>
                <c:pt idx="5">
                  <c:v>SUS</c:v>
                </c:pt>
                <c:pt idx="6">
                  <c:v>SØ</c:v>
                </c:pt>
                <c:pt idx="7">
                  <c:v>UNN</c:v>
                </c:pt>
              </c:strCache>
            </c:strRef>
          </c:cat>
          <c:val>
            <c:numRef>
              <c:f>'Hovedtall og sammendrag'!$E$304:$E$312</c:f>
              <c:numCache>
                <c:formatCode>_ * #,##0_ ;_ * \-#,##0_ ;_ * "-"??_ ;_ @_ </c:formatCode>
                <c:ptCount val="8"/>
                <c:pt idx="0">
                  <c:v>109.15406482173313</c:v>
                </c:pt>
                <c:pt idx="1">
                  <c:v>82.547103245513398</c:v>
                </c:pt>
                <c:pt idx="2">
                  <c:v>121.13956220806776</c:v>
                </c:pt>
                <c:pt idx="3">
                  <c:v>115.79883495525206</c:v>
                </c:pt>
                <c:pt idx="4">
                  <c:v>88.789617713568333</c:v>
                </c:pt>
                <c:pt idx="5">
                  <c:v>71.121274182163944</c:v>
                </c:pt>
                <c:pt idx="6">
                  <c:v>105.59911658997954</c:v>
                </c:pt>
                <c:pt idx="7">
                  <c:v>97.381419770016336</c:v>
                </c:pt>
              </c:numCache>
            </c:numRef>
          </c:val>
        </c:ser>
        <c:ser>
          <c:idx val="4"/>
          <c:order val="4"/>
          <c:tx>
            <c:strRef>
              <c:f>'Hovedtall og sammendrag'!$F$302:$F$303</c:f>
              <c:strCache>
                <c:ptCount val="1"/>
                <c:pt idx="0">
                  <c:v>84 Pasientportør </c:v>
                </c:pt>
              </c:strCache>
            </c:strRef>
          </c:tx>
          <c:invertIfNegative val="0"/>
          <c:cat>
            <c:strRef>
              <c:f>'Hovedtall og sammendrag'!$A$304:$A$312</c:f>
              <c:strCache>
                <c:ptCount val="8"/>
                <c:pt idx="0">
                  <c:v>Ahus</c:v>
                </c:pt>
                <c:pt idx="1">
                  <c:v>HB</c:v>
                </c:pt>
                <c:pt idx="2">
                  <c:v>OUS</c:v>
                </c:pt>
                <c:pt idx="3">
                  <c:v>St.Olav</c:v>
                </c:pt>
                <c:pt idx="4">
                  <c:v>STHF</c:v>
                </c:pt>
                <c:pt idx="5">
                  <c:v>SUS</c:v>
                </c:pt>
                <c:pt idx="6">
                  <c:v>SØ</c:v>
                </c:pt>
                <c:pt idx="7">
                  <c:v>UNN</c:v>
                </c:pt>
              </c:strCache>
            </c:strRef>
          </c:cat>
          <c:val>
            <c:numRef>
              <c:f>'Hovedtall og sammendrag'!$F$304:$F$312</c:f>
              <c:numCache>
                <c:formatCode>_ * #,##0_ ;_ * \-#,##0_ ;_ * "-"??_ ;_ @_ </c:formatCode>
                <c:ptCount val="8"/>
                <c:pt idx="0">
                  <c:v>79.987698206938191</c:v>
                </c:pt>
                <c:pt idx="1">
                  <c:v>85.00226124942553</c:v>
                </c:pt>
                <c:pt idx="2">
                  <c:v>0</c:v>
                </c:pt>
                <c:pt idx="3">
                  <c:v>88.637144385535365</c:v>
                </c:pt>
                <c:pt idx="4">
                  <c:v>34.26141510079777</c:v>
                </c:pt>
                <c:pt idx="5">
                  <c:v>81.661231914782434</c:v>
                </c:pt>
                <c:pt idx="6">
                  <c:v>51.605815194122698</c:v>
                </c:pt>
                <c:pt idx="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2693120"/>
        <c:axId val="82711296"/>
      </c:barChart>
      <c:catAx>
        <c:axId val="82693120"/>
        <c:scaling>
          <c:orientation val="minMax"/>
        </c:scaling>
        <c:delete val="0"/>
        <c:axPos val="b"/>
        <c:majorTickMark val="none"/>
        <c:minorTickMark val="none"/>
        <c:tickLblPos val="nextTo"/>
        <c:crossAx val="82711296"/>
        <c:crosses val="autoZero"/>
        <c:auto val="1"/>
        <c:lblAlgn val="ctr"/>
        <c:lblOffset val="100"/>
        <c:noMultiLvlLbl val="0"/>
      </c:catAx>
      <c:valAx>
        <c:axId val="82711296"/>
        <c:scaling>
          <c:orientation val="minMax"/>
        </c:scaling>
        <c:delete val="0"/>
        <c:axPos val="l"/>
        <c:majorGridlines/>
        <c:numFmt formatCode="_ * #,##0_ ;_ * \-#,##0_ ;_ * &quot;-&quot;??_ ;_ @_ " sourceLinked="1"/>
        <c:majorTickMark val="none"/>
        <c:minorTickMark val="none"/>
        <c:tickLblPos val="nextTo"/>
        <c:crossAx val="8269312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[NfN Rapport Sykehus Masterfil 20052015.xlsx]Hovedtall og sammendrag!Pivottabell7</c:name>
    <c:fmtId val="38"/>
  </c:pivotSource>
  <c:chart>
    <c:title>
      <c:tx>
        <c:rich>
          <a:bodyPr/>
          <a:lstStyle/>
          <a:p>
            <a:pPr>
              <a:defRPr/>
            </a:pPr>
            <a:r>
              <a:rPr lang="en-US" sz="1800" b="1" i="0" baseline="0">
                <a:effectLst/>
              </a:rPr>
              <a:t>Servicekostnader i kr per prod. koeff. 2014</a:t>
            </a:r>
            <a:endParaRPr lang="nb-NO">
              <a:effectLst/>
            </a:endParaRPr>
          </a:p>
        </c:rich>
      </c:tx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</c:pivotFmt>
      <c:pivotFmt>
        <c:idx val="17"/>
        <c:marker>
          <c:symbol val="none"/>
        </c:marker>
      </c:pivotFmt>
      <c:pivotFmt>
        <c:idx val="18"/>
        <c:marker>
          <c:symbol val="none"/>
        </c:marker>
      </c:pivotFmt>
      <c:pivotFmt>
        <c:idx val="19"/>
        <c:marker>
          <c:symbol val="none"/>
        </c:marker>
      </c:pivotFmt>
      <c:pivotFmt>
        <c:idx val="20"/>
        <c:marker>
          <c:symbol val="none"/>
        </c:marker>
      </c:pivotFmt>
      <c:pivotFmt>
        <c:idx val="21"/>
        <c:marker>
          <c:symbol val="none"/>
        </c:marker>
      </c:pivotFmt>
      <c:pivotFmt>
        <c:idx val="22"/>
        <c:marker>
          <c:symbol val="none"/>
        </c:marker>
      </c:pivotFmt>
      <c:pivotFmt>
        <c:idx val="23"/>
        <c:marker>
          <c:symbol val="none"/>
        </c:marker>
      </c:pivotFmt>
      <c:pivotFmt>
        <c:idx val="24"/>
        <c:marker>
          <c:symbol val="none"/>
        </c:marker>
      </c:pivotFmt>
      <c:pivotFmt>
        <c:idx val="25"/>
        <c:marker>
          <c:symbol val="none"/>
        </c:marker>
      </c:pivotFmt>
      <c:pivotFmt>
        <c:idx val="26"/>
        <c:marker>
          <c:symbol val="none"/>
        </c:marker>
      </c:pivotFmt>
      <c:pivotFmt>
        <c:idx val="27"/>
        <c:marker>
          <c:symbol val="none"/>
        </c:marker>
      </c:pivotFmt>
      <c:pivotFmt>
        <c:idx val="28"/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'Hovedtall og sammendrag'!$B$314:$B$315</c:f>
              <c:strCache>
                <c:ptCount val="1"/>
                <c:pt idx="0">
                  <c:v>Ahus</c:v>
                </c:pt>
              </c:strCache>
            </c:strRef>
          </c:tx>
          <c:invertIfNegative val="0"/>
          <c:cat>
            <c:strRef>
              <c:f>'Hovedtall og sammendrag'!$A$316:$A$321</c:f>
              <c:strCache>
                <c:ptCount val="5"/>
                <c:pt idx="0">
                  <c:v>72 Sentralbord, resepsjon, kundesenter </c:v>
                </c:pt>
                <c:pt idx="1">
                  <c:v>73 Kantine og kjøkken (egen regi og kjøpte tjenester) </c:v>
                </c:pt>
                <c:pt idx="2">
                  <c:v>77 Post, arkiv, intern logistikk </c:v>
                </c:pt>
                <c:pt idx="3">
                  <c:v>83 Vaskeri/tekstilkostnader </c:v>
                </c:pt>
                <c:pt idx="4">
                  <c:v>84 Pasientportør </c:v>
                </c:pt>
              </c:strCache>
            </c:strRef>
          </c:cat>
          <c:val>
            <c:numRef>
              <c:f>'Hovedtall og sammendrag'!$B$316:$B$321</c:f>
              <c:numCache>
                <c:formatCode>_ * #,##0_ ;_ * \-#,##0_ ;_ * "-"??_ ;_ @_ </c:formatCode>
                <c:ptCount val="5"/>
                <c:pt idx="0">
                  <c:v>36.494284924890849</c:v>
                </c:pt>
                <c:pt idx="1">
                  <c:v>297.23142948435452</c:v>
                </c:pt>
                <c:pt idx="2">
                  <c:v>102.17661621008644</c:v>
                </c:pt>
                <c:pt idx="3">
                  <c:v>109.15406482173313</c:v>
                </c:pt>
                <c:pt idx="4">
                  <c:v>79.987698206938191</c:v>
                </c:pt>
              </c:numCache>
            </c:numRef>
          </c:val>
        </c:ser>
        <c:ser>
          <c:idx val="1"/>
          <c:order val="1"/>
          <c:tx>
            <c:strRef>
              <c:f>'Hovedtall og sammendrag'!$C$314:$C$315</c:f>
              <c:strCache>
                <c:ptCount val="1"/>
                <c:pt idx="0">
                  <c:v>HB</c:v>
                </c:pt>
              </c:strCache>
            </c:strRef>
          </c:tx>
          <c:invertIfNegative val="0"/>
          <c:cat>
            <c:strRef>
              <c:f>'Hovedtall og sammendrag'!$A$316:$A$321</c:f>
              <c:strCache>
                <c:ptCount val="5"/>
                <c:pt idx="0">
                  <c:v>72 Sentralbord, resepsjon, kundesenter </c:v>
                </c:pt>
                <c:pt idx="1">
                  <c:v>73 Kantine og kjøkken (egen regi og kjøpte tjenester) </c:v>
                </c:pt>
                <c:pt idx="2">
                  <c:v>77 Post, arkiv, intern logistikk </c:v>
                </c:pt>
                <c:pt idx="3">
                  <c:v>83 Vaskeri/tekstilkostnader </c:v>
                </c:pt>
                <c:pt idx="4">
                  <c:v>84 Pasientportør </c:v>
                </c:pt>
              </c:strCache>
            </c:strRef>
          </c:cat>
          <c:val>
            <c:numRef>
              <c:f>'Hovedtall og sammendrag'!$C$316:$C$321</c:f>
              <c:numCache>
                <c:formatCode>_ * #,##0_ ;_ * \-#,##0_ ;_ * "-"??_ ;_ @_ </c:formatCode>
                <c:ptCount val="5"/>
                <c:pt idx="0">
                  <c:v>38.732986559688442</c:v>
                </c:pt>
                <c:pt idx="1">
                  <c:v>215.88681594451771</c:v>
                </c:pt>
                <c:pt idx="2">
                  <c:v>223.22995174897488</c:v>
                </c:pt>
                <c:pt idx="3">
                  <c:v>82.547103245513398</c:v>
                </c:pt>
                <c:pt idx="4">
                  <c:v>85.00226124942553</c:v>
                </c:pt>
              </c:numCache>
            </c:numRef>
          </c:val>
        </c:ser>
        <c:ser>
          <c:idx val="2"/>
          <c:order val="2"/>
          <c:tx>
            <c:strRef>
              <c:f>'Hovedtall og sammendrag'!$D$314:$D$315</c:f>
              <c:strCache>
                <c:ptCount val="1"/>
                <c:pt idx="0">
                  <c:v>OUS</c:v>
                </c:pt>
              </c:strCache>
            </c:strRef>
          </c:tx>
          <c:invertIfNegative val="0"/>
          <c:cat>
            <c:strRef>
              <c:f>'Hovedtall og sammendrag'!$A$316:$A$321</c:f>
              <c:strCache>
                <c:ptCount val="5"/>
                <c:pt idx="0">
                  <c:v>72 Sentralbord, resepsjon, kundesenter </c:v>
                </c:pt>
                <c:pt idx="1">
                  <c:v>73 Kantine og kjøkken (egen regi og kjøpte tjenester) </c:v>
                </c:pt>
                <c:pt idx="2">
                  <c:v>77 Post, arkiv, intern logistikk </c:v>
                </c:pt>
                <c:pt idx="3">
                  <c:v>83 Vaskeri/tekstilkostnader </c:v>
                </c:pt>
                <c:pt idx="4">
                  <c:v>84 Pasientportør </c:v>
                </c:pt>
              </c:strCache>
            </c:strRef>
          </c:cat>
          <c:val>
            <c:numRef>
              <c:f>'Hovedtall og sammendrag'!$D$316:$D$321</c:f>
              <c:numCache>
                <c:formatCode>_ * #,##0_ ;_ * \-#,##0_ ;_ * "-"??_ ;_ @_ </c:formatCode>
                <c:ptCount val="5"/>
                <c:pt idx="0">
                  <c:v>50.263822333722729</c:v>
                </c:pt>
                <c:pt idx="1">
                  <c:v>272.38654507790744</c:v>
                </c:pt>
                <c:pt idx="2">
                  <c:v>84.956121587733293</c:v>
                </c:pt>
                <c:pt idx="3">
                  <c:v>121.13956220806776</c:v>
                </c:pt>
                <c:pt idx="4">
                  <c:v>0</c:v>
                </c:pt>
              </c:numCache>
            </c:numRef>
          </c:val>
        </c:ser>
        <c:ser>
          <c:idx val="3"/>
          <c:order val="3"/>
          <c:tx>
            <c:strRef>
              <c:f>'Hovedtall og sammendrag'!$E$314:$E$315</c:f>
              <c:strCache>
                <c:ptCount val="1"/>
                <c:pt idx="0">
                  <c:v>St.Olav</c:v>
                </c:pt>
              </c:strCache>
            </c:strRef>
          </c:tx>
          <c:invertIfNegative val="0"/>
          <c:cat>
            <c:strRef>
              <c:f>'Hovedtall og sammendrag'!$A$316:$A$321</c:f>
              <c:strCache>
                <c:ptCount val="5"/>
                <c:pt idx="0">
                  <c:v>72 Sentralbord, resepsjon, kundesenter </c:v>
                </c:pt>
                <c:pt idx="1">
                  <c:v>73 Kantine og kjøkken (egen regi og kjøpte tjenester) </c:v>
                </c:pt>
                <c:pt idx="2">
                  <c:v>77 Post, arkiv, intern logistikk </c:v>
                </c:pt>
                <c:pt idx="3">
                  <c:v>83 Vaskeri/tekstilkostnader </c:v>
                </c:pt>
                <c:pt idx="4">
                  <c:v>84 Pasientportør </c:v>
                </c:pt>
              </c:strCache>
            </c:strRef>
          </c:cat>
          <c:val>
            <c:numRef>
              <c:f>'Hovedtall og sammendrag'!$E$316:$E$321</c:f>
              <c:numCache>
                <c:formatCode>_ * #,##0_ ;_ * \-#,##0_ ;_ * "-"??_ ;_ @_ </c:formatCode>
                <c:ptCount val="5"/>
                <c:pt idx="0">
                  <c:v>26.845304795287564</c:v>
                </c:pt>
                <c:pt idx="1">
                  <c:v>279.77980266118755</c:v>
                </c:pt>
                <c:pt idx="2">
                  <c:v>223.22074093510901</c:v>
                </c:pt>
                <c:pt idx="3">
                  <c:v>115.79883495525206</c:v>
                </c:pt>
                <c:pt idx="4">
                  <c:v>88.637144385535365</c:v>
                </c:pt>
              </c:numCache>
            </c:numRef>
          </c:val>
        </c:ser>
        <c:ser>
          <c:idx val="4"/>
          <c:order val="4"/>
          <c:tx>
            <c:strRef>
              <c:f>'Hovedtall og sammendrag'!$F$314:$F$315</c:f>
              <c:strCache>
                <c:ptCount val="1"/>
                <c:pt idx="0">
                  <c:v>STHF</c:v>
                </c:pt>
              </c:strCache>
            </c:strRef>
          </c:tx>
          <c:invertIfNegative val="0"/>
          <c:cat>
            <c:strRef>
              <c:f>'Hovedtall og sammendrag'!$A$316:$A$321</c:f>
              <c:strCache>
                <c:ptCount val="5"/>
                <c:pt idx="0">
                  <c:v>72 Sentralbord, resepsjon, kundesenter </c:v>
                </c:pt>
                <c:pt idx="1">
                  <c:v>73 Kantine og kjøkken (egen regi og kjøpte tjenester) </c:v>
                </c:pt>
                <c:pt idx="2">
                  <c:v>77 Post, arkiv, intern logistikk </c:v>
                </c:pt>
                <c:pt idx="3">
                  <c:v>83 Vaskeri/tekstilkostnader </c:v>
                </c:pt>
                <c:pt idx="4">
                  <c:v>84 Pasientportør </c:v>
                </c:pt>
              </c:strCache>
            </c:strRef>
          </c:cat>
          <c:val>
            <c:numRef>
              <c:f>'Hovedtall og sammendrag'!$F$316:$F$321</c:f>
              <c:numCache>
                <c:formatCode>_ * #,##0_ ;_ * \-#,##0_ ;_ * "-"??_ ;_ @_ </c:formatCode>
                <c:ptCount val="5"/>
                <c:pt idx="0">
                  <c:v>53.708440331781468</c:v>
                </c:pt>
                <c:pt idx="1">
                  <c:v>303.11552238189051</c:v>
                </c:pt>
                <c:pt idx="2">
                  <c:v>140.10261478842551</c:v>
                </c:pt>
                <c:pt idx="3">
                  <c:v>88.789617713568333</c:v>
                </c:pt>
                <c:pt idx="4">
                  <c:v>34.26141510079777</c:v>
                </c:pt>
              </c:numCache>
            </c:numRef>
          </c:val>
        </c:ser>
        <c:ser>
          <c:idx val="5"/>
          <c:order val="5"/>
          <c:tx>
            <c:strRef>
              <c:f>'Hovedtall og sammendrag'!$G$314:$G$315</c:f>
              <c:strCache>
                <c:ptCount val="1"/>
                <c:pt idx="0">
                  <c:v>SUS</c:v>
                </c:pt>
              </c:strCache>
            </c:strRef>
          </c:tx>
          <c:invertIfNegative val="0"/>
          <c:cat>
            <c:strRef>
              <c:f>'Hovedtall og sammendrag'!$A$316:$A$321</c:f>
              <c:strCache>
                <c:ptCount val="5"/>
                <c:pt idx="0">
                  <c:v>72 Sentralbord, resepsjon, kundesenter </c:v>
                </c:pt>
                <c:pt idx="1">
                  <c:v>73 Kantine og kjøkken (egen regi og kjøpte tjenester) </c:v>
                </c:pt>
                <c:pt idx="2">
                  <c:v>77 Post, arkiv, intern logistikk </c:v>
                </c:pt>
                <c:pt idx="3">
                  <c:v>83 Vaskeri/tekstilkostnader </c:v>
                </c:pt>
                <c:pt idx="4">
                  <c:v>84 Pasientportør </c:v>
                </c:pt>
              </c:strCache>
            </c:strRef>
          </c:cat>
          <c:val>
            <c:numRef>
              <c:f>'Hovedtall og sammendrag'!$G$316:$G$321</c:f>
              <c:numCache>
                <c:formatCode>_ * #,##0_ ;_ * \-#,##0_ ;_ * "-"??_ ;_ @_ </c:formatCode>
                <c:ptCount val="5"/>
                <c:pt idx="0">
                  <c:v>33.848224729493651</c:v>
                </c:pt>
                <c:pt idx="1">
                  <c:v>226.98560219495724</c:v>
                </c:pt>
                <c:pt idx="2">
                  <c:v>93.066803363158996</c:v>
                </c:pt>
                <c:pt idx="3">
                  <c:v>71.121274182163944</c:v>
                </c:pt>
                <c:pt idx="4">
                  <c:v>81.661231914782434</c:v>
                </c:pt>
              </c:numCache>
            </c:numRef>
          </c:val>
        </c:ser>
        <c:ser>
          <c:idx val="6"/>
          <c:order val="6"/>
          <c:tx>
            <c:strRef>
              <c:f>'Hovedtall og sammendrag'!$H$314:$H$315</c:f>
              <c:strCache>
                <c:ptCount val="1"/>
                <c:pt idx="0">
                  <c:v>SØ</c:v>
                </c:pt>
              </c:strCache>
            </c:strRef>
          </c:tx>
          <c:invertIfNegative val="0"/>
          <c:cat>
            <c:strRef>
              <c:f>'Hovedtall og sammendrag'!$A$316:$A$321</c:f>
              <c:strCache>
                <c:ptCount val="5"/>
                <c:pt idx="0">
                  <c:v>72 Sentralbord, resepsjon, kundesenter </c:v>
                </c:pt>
                <c:pt idx="1">
                  <c:v>73 Kantine og kjøkken (egen regi og kjøpte tjenester) </c:v>
                </c:pt>
                <c:pt idx="2">
                  <c:v>77 Post, arkiv, intern logistikk </c:v>
                </c:pt>
                <c:pt idx="3">
                  <c:v>83 Vaskeri/tekstilkostnader </c:v>
                </c:pt>
                <c:pt idx="4">
                  <c:v>84 Pasientportør </c:v>
                </c:pt>
              </c:strCache>
            </c:strRef>
          </c:cat>
          <c:val>
            <c:numRef>
              <c:f>'Hovedtall og sammendrag'!$H$316:$H$321</c:f>
              <c:numCache>
                <c:formatCode>_ * #,##0_ ;_ * \-#,##0_ ;_ * "-"??_ ;_ @_ </c:formatCode>
                <c:ptCount val="5"/>
                <c:pt idx="0">
                  <c:v>50.759160423423694</c:v>
                </c:pt>
                <c:pt idx="1">
                  <c:v>264.22048976771566</c:v>
                </c:pt>
                <c:pt idx="2">
                  <c:v>273.98711399464162</c:v>
                </c:pt>
                <c:pt idx="3">
                  <c:v>105.59911658997954</c:v>
                </c:pt>
                <c:pt idx="4">
                  <c:v>51.605815194122698</c:v>
                </c:pt>
              </c:numCache>
            </c:numRef>
          </c:val>
        </c:ser>
        <c:ser>
          <c:idx val="7"/>
          <c:order val="7"/>
          <c:tx>
            <c:strRef>
              <c:f>'Hovedtall og sammendrag'!$I$314:$I$315</c:f>
              <c:strCache>
                <c:ptCount val="1"/>
                <c:pt idx="0">
                  <c:v>UNN</c:v>
                </c:pt>
              </c:strCache>
            </c:strRef>
          </c:tx>
          <c:invertIfNegative val="0"/>
          <c:cat>
            <c:strRef>
              <c:f>'Hovedtall og sammendrag'!$A$316:$A$321</c:f>
              <c:strCache>
                <c:ptCount val="5"/>
                <c:pt idx="0">
                  <c:v>72 Sentralbord, resepsjon, kundesenter </c:v>
                </c:pt>
                <c:pt idx="1">
                  <c:v>73 Kantine og kjøkken (egen regi og kjøpte tjenester) </c:v>
                </c:pt>
                <c:pt idx="2">
                  <c:v>77 Post, arkiv, intern logistikk </c:v>
                </c:pt>
                <c:pt idx="3">
                  <c:v>83 Vaskeri/tekstilkostnader </c:v>
                </c:pt>
                <c:pt idx="4">
                  <c:v>84 Pasientportør </c:v>
                </c:pt>
              </c:strCache>
            </c:strRef>
          </c:cat>
          <c:val>
            <c:numRef>
              <c:f>'Hovedtall og sammendrag'!$I$316:$I$321</c:f>
              <c:numCache>
                <c:formatCode>_ * #,##0_ ;_ * \-#,##0_ ;_ * "-"??_ ;_ @_ </c:formatCode>
                <c:ptCount val="5"/>
                <c:pt idx="0">
                  <c:v>35.36718104904584</c:v>
                </c:pt>
                <c:pt idx="1">
                  <c:v>362.10650809191213</c:v>
                </c:pt>
                <c:pt idx="2">
                  <c:v>41.298914156185347</c:v>
                </c:pt>
                <c:pt idx="3">
                  <c:v>97.381419770016336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784640"/>
        <c:axId val="82786176"/>
      </c:barChart>
      <c:catAx>
        <c:axId val="82784640"/>
        <c:scaling>
          <c:orientation val="minMax"/>
        </c:scaling>
        <c:delete val="0"/>
        <c:axPos val="b"/>
        <c:majorTickMark val="none"/>
        <c:minorTickMark val="none"/>
        <c:tickLblPos val="nextTo"/>
        <c:crossAx val="82786176"/>
        <c:crosses val="autoZero"/>
        <c:auto val="1"/>
        <c:lblAlgn val="ctr"/>
        <c:lblOffset val="100"/>
        <c:noMultiLvlLbl val="0"/>
      </c:catAx>
      <c:valAx>
        <c:axId val="82786176"/>
        <c:scaling>
          <c:orientation val="minMax"/>
        </c:scaling>
        <c:delete val="0"/>
        <c:axPos val="l"/>
        <c:majorGridlines/>
        <c:numFmt formatCode="_ * #,##0_ ;_ * \-#,##0_ ;_ * &quot;-&quot;??_ ;_ @_ " sourceLinked="1"/>
        <c:majorTickMark val="none"/>
        <c:minorTickMark val="none"/>
        <c:tickLblPos val="nextTo"/>
        <c:crossAx val="8278464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Snittkostnad post 2-8 kr per prod. Koeff. 2013-2014</a:t>
            </a:r>
          </a:p>
        </c:rich>
      </c:tx>
      <c:layout>
        <c:manualLayout>
          <c:xMode val="edge"/>
          <c:yMode val="edge"/>
          <c:x val="0.11919146177897545"/>
          <c:y val="2.0408119871092062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v>2013</c:v>
          </c:tx>
          <c:invertIfNegative val="0"/>
          <c:cat>
            <c:strRef>
              <c:f>'Hovedtall og sammendrag'!$A$343:$A$348</c:f>
              <c:strCache>
                <c:ptCount val="6"/>
                <c:pt idx="0">
                  <c:v>2 Forvaltningskostnader </c:v>
                </c:pt>
                <c:pt idx="1">
                  <c:v>3 Drifts- og vedlikeholdskostnader </c:v>
                </c:pt>
                <c:pt idx="2">
                  <c:v>4 Utvikling og utskftningskostnader </c:v>
                </c:pt>
                <c:pt idx="3">
                  <c:v>5 Forsyningskostnader </c:v>
                </c:pt>
                <c:pt idx="4">
                  <c:v>6 Renhold </c:v>
                </c:pt>
                <c:pt idx="5">
                  <c:v>7-8 Service-/støttekostnader </c:v>
                </c:pt>
              </c:strCache>
            </c:strRef>
          </c:cat>
          <c:val>
            <c:numRef>
              <c:f>'Hovedtall og sammendrag'!$C$343:$C$348</c:f>
              <c:numCache>
                <c:formatCode>_ * #,##0_ ;_ * \-#,##0_ ;_ * "-"??_ ;_ @_ </c:formatCode>
                <c:ptCount val="6"/>
                <c:pt idx="0">
                  <c:v>38</c:v>
                </c:pt>
                <c:pt idx="1">
                  <c:v>289</c:v>
                </c:pt>
                <c:pt idx="2">
                  <c:v>286</c:v>
                </c:pt>
                <c:pt idx="3">
                  <c:v>249</c:v>
                </c:pt>
                <c:pt idx="4">
                  <c:v>210</c:v>
                </c:pt>
                <c:pt idx="5">
                  <c:v>600</c:v>
                </c:pt>
              </c:numCache>
            </c:numRef>
          </c:val>
        </c:ser>
        <c:ser>
          <c:idx val="0"/>
          <c:order val="1"/>
          <c:tx>
            <c:v>2014</c:v>
          </c:tx>
          <c:invertIfNegative val="0"/>
          <c:cat>
            <c:strRef>
              <c:f>'Hovedtall og sammendrag'!$A$343:$A$348</c:f>
              <c:strCache>
                <c:ptCount val="6"/>
                <c:pt idx="0">
                  <c:v>2 Forvaltningskostnader </c:v>
                </c:pt>
                <c:pt idx="1">
                  <c:v>3 Drifts- og vedlikeholdskostnader </c:v>
                </c:pt>
                <c:pt idx="2">
                  <c:v>4 Utvikling og utskftningskostnader </c:v>
                </c:pt>
                <c:pt idx="3">
                  <c:v>5 Forsyningskostnader </c:v>
                </c:pt>
                <c:pt idx="4">
                  <c:v>6 Renhold </c:v>
                </c:pt>
                <c:pt idx="5">
                  <c:v>7-8 Service-/støttekostnader </c:v>
                </c:pt>
              </c:strCache>
            </c:strRef>
          </c:cat>
          <c:val>
            <c:numRef>
              <c:f>'Hovedtall og sammendrag'!$B$343:$B$348</c:f>
              <c:numCache>
                <c:formatCode>_ * #,##0_ ;_ * \-#,##0_ ;_ * "-"??_ ;_ @_ </c:formatCode>
                <c:ptCount val="6"/>
                <c:pt idx="0">
                  <c:v>44.161514181326034</c:v>
                </c:pt>
                <c:pt idx="1">
                  <c:v>323.82841984608035</c:v>
                </c:pt>
                <c:pt idx="2">
                  <c:v>223.62640830867443</c:v>
                </c:pt>
                <c:pt idx="3">
                  <c:v>256.63124462179155</c:v>
                </c:pt>
                <c:pt idx="4">
                  <c:v>416.20589662111809</c:v>
                </c:pt>
                <c:pt idx="5">
                  <c:v>705.41606524266149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809216"/>
        <c:axId val="82810752"/>
      </c:barChart>
      <c:catAx>
        <c:axId val="82809216"/>
        <c:scaling>
          <c:orientation val="minMax"/>
        </c:scaling>
        <c:delete val="0"/>
        <c:axPos val="b"/>
        <c:majorTickMark val="none"/>
        <c:minorTickMark val="none"/>
        <c:tickLblPos val="nextTo"/>
        <c:crossAx val="82810752"/>
        <c:crosses val="autoZero"/>
        <c:auto val="1"/>
        <c:lblAlgn val="ctr"/>
        <c:lblOffset val="100"/>
        <c:noMultiLvlLbl val="0"/>
      </c:catAx>
      <c:valAx>
        <c:axId val="82810752"/>
        <c:scaling>
          <c:orientation val="minMax"/>
        </c:scaling>
        <c:delete val="0"/>
        <c:axPos val="l"/>
        <c:majorGridlines/>
        <c:numFmt formatCode="_ * #,##0_ ;_ * \-#,##0_ ;_ * &quot;-&quot;??_ ;_ @_ " sourceLinked="1"/>
        <c:majorTickMark val="none"/>
        <c:minorTickMark val="none"/>
        <c:tickLblPos val="nextTo"/>
        <c:crossAx val="8280921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Snittkostnad post 2-8 kr per kvm 2013-2014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v>2013</c:v>
          </c:tx>
          <c:invertIfNegative val="0"/>
          <c:cat>
            <c:strRef>
              <c:f>'Hovedtall og sammendrag'!$A$359:$A$366</c:f>
              <c:strCache>
                <c:ptCount val="7"/>
                <c:pt idx="1">
                  <c:v>2 Forvaltningskostnader </c:v>
                </c:pt>
                <c:pt idx="2">
                  <c:v>3 Drifts- og vedlikeholdskostnader </c:v>
                </c:pt>
                <c:pt idx="3">
                  <c:v>4 Utvikling og utskftningskostnader </c:v>
                </c:pt>
                <c:pt idx="4">
                  <c:v>5 Forsyningskostnader </c:v>
                </c:pt>
                <c:pt idx="5">
                  <c:v>6 Renhold </c:v>
                </c:pt>
                <c:pt idx="6">
                  <c:v>7-8 Service-/støttekostnader</c:v>
                </c:pt>
              </c:strCache>
            </c:strRef>
          </c:cat>
          <c:val>
            <c:numRef>
              <c:f>'Hovedtall og sammendrag'!$C$359:$C$366</c:f>
              <c:numCache>
                <c:formatCode>_ * #,##0_ ;_ * \-#,##0_ ;_ * "-"??_ ;_ @_ </c:formatCode>
                <c:ptCount val="8"/>
                <c:pt idx="1">
                  <c:v>44.156558822317457</c:v>
                </c:pt>
                <c:pt idx="2">
                  <c:v>333.58381080417553</c:v>
                </c:pt>
                <c:pt idx="3">
                  <c:v>278</c:v>
                </c:pt>
                <c:pt idx="4">
                  <c:v>287.5208256605859</c:v>
                </c:pt>
                <c:pt idx="5">
                  <c:v>395.11626925586154</c:v>
                </c:pt>
                <c:pt idx="6" formatCode="General">
                  <c:v>733</c:v>
                </c:pt>
              </c:numCache>
            </c:numRef>
          </c:val>
        </c:ser>
        <c:ser>
          <c:idx val="0"/>
          <c:order val="1"/>
          <c:tx>
            <c:v>2014</c:v>
          </c:tx>
          <c:invertIfNegative val="0"/>
          <c:cat>
            <c:strRef>
              <c:f>'Hovedtall og sammendrag'!$A$359:$A$366</c:f>
              <c:strCache>
                <c:ptCount val="7"/>
                <c:pt idx="1">
                  <c:v>2 Forvaltningskostnader </c:v>
                </c:pt>
                <c:pt idx="2">
                  <c:v>3 Drifts- og vedlikeholdskostnader </c:v>
                </c:pt>
                <c:pt idx="3">
                  <c:v>4 Utvikling og utskftningskostnader </c:v>
                </c:pt>
                <c:pt idx="4">
                  <c:v>5 Forsyningskostnader </c:v>
                </c:pt>
                <c:pt idx="5">
                  <c:v>6 Renhold </c:v>
                </c:pt>
                <c:pt idx="6">
                  <c:v>7-8 Service-/støttekostnader</c:v>
                </c:pt>
              </c:strCache>
            </c:strRef>
          </c:cat>
          <c:val>
            <c:numRef>
              <c:f>'Hovedtall og sammendrag'!$B$359:$B$366</c:f>
              <c:numCache>
                <c:formatCode>_ * #,##0_ ;_ * \-#,##0_ ;_ * "-"??_ ;_ @_ </c:formatCode>
                <c:ptCount val="8"/>
                <c:pt idx="1">
                  <c:v>44.161514181326034</c:v>
                </c:pt>
                <c:pt idx="2">
                  <c:v>312.4668143869996</c:v>
                </c:pt>
                <c:pt idx="3">
                  <c:v>205.60728719690098</c:v>
                </c:pt>
                <c:pt idx="4">
                  <c:v>252.29634291497661</c:v>
                </c:pt>
                <c:pt idx="5">
                  <c:v>420.36318674546624</c:v>
                </c:pt>
                <c:pt idx="6">
                  <c:v>623.28610940191436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550400"/>
        <c:axId val="84551936"/>
      </c:barChart>
      <c:catAx>
        <c:axId val="84550400"/>
        <c:scaling>
          <c:orientation val="minMax"/>
        </c:scaling>
        <c:delete val="0"/>
        <c:axPos val="b"/>
        <c:majorTickMark val="none"/>
        <c:minorTickMark val="none"/>
        <c:tickLblPos val="nextTo"/>
        <c:crossAx val="84551936"/>
        <c:crosses val="autoZero"/>
        <c:auto val="1"/>
        <c:lblAlgn val="ctr"/>
        <c:lblOffset val="100"/>
        <c:noMultiLvlLbl val="0"/>
      </c:catAx>
      <c:valAx>
        <c:axId val="84551936"/>
        <c:scaling>
          <c:orientation val="minMax"/>
        </c:scaling>
        <c:delete val="0"/>
        <c:axPos val="l"/>
        <c:majorGridlines/>
        <c:numFmt formatCode="_ * #,##0_ ;_ * \-#,##0_ ;_ * &quot;-&quot;??_ ;_ @_ " sourceLinked="1"/>
        <c:majorTickMark val="none"/>
        <c:minorTickMark val="none"/>
        <c:tickLblPos val="nextTo"/>
        <c:crossAx val="8455040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[NfN Rapport Sykehus Masterfil 20052015.xlsx]Bakgrunnsinfo!Pivottabell4</c:name>
    <c:fmtId val="9"/>
  </c:pivotSource>
  <c:chart>
    <c:title>
      <c:tx>
        <c:rich>
          <a:bodyPr/>
          <a:lstStyle/>
          <a:p>
            <a:pPr>
              <a:defRPr/>
            </a:pPr>
            <a:r>
              <a:rPr lang="en-US" sz="1800" b="1" i="0" u="none" strike="noStrike" baseline="0" dirty="0" smtClean="0">
                <a:effectLst/>
              </a:rPr>
              <a:t>Post 7-8 </a:t>
            </a:r>
            <a:r>
              <a:rPr lang="en-US" sz="1800" b="1" i="0" u="none" strike="noStrike" baseline="0" dirty="0" err="1" smtClean="0">
                <a:effectLst/>
              </a:rPr>
              <a:t>Andel</a:t>
            </a:r>
            <a:r>
              <a:rPr lang="en-US" sz="1800" b="1" i="0" u="none" strike="noStrike" baseline="0" dirty="0" smtClean="0">
                <a:effectLst/>
              </a:rPr>
              <a:t> </a:t>
            </a:r>
            <a:r>
              <a:rPr lang="en-US" sz="1800" b="1" i="0" u="none" strike="noStrike" baseline="0" dirty="0">
                <a:effectLst/>
              </a:rPr>
              <a:t>Drift/FM, </a:t>
            </a:r>
            <a:r>
              <a:rPr lang="en-US" sz="1800" b="1" i="0" u="none" strike="noStrike" baseline="0" dirty="0" err="1">
                <a:effectLst/>
              </a:rPr>
              <a:t>Investering</a:t>
            </a:r>
            <a:r>
              <a:rPr lang="en-US" sz="1800" b="1" i="0" u="none" strike="noStrike" baseline="0" dirty="0">
                <a:effectLst/>
              </a:rPr>
              <a:t>/FM og </a:t>
            </a:r>
            <a:r>
              <a:rPr lang="en-US" sz="1800" b="1" i="0" u="none" strike="noStrike" baseline="0" dirty="0" smtClean="0">
                <a:effectLst/>
              </a:rPr>
              <a:t>Drift/</a:t>
            </a:r>
            <a:r>
              <a:rPr lang="en-US" sz="1800" b="1" i="0" u="none" strike="noStrike" baseline="0" dirty="0" err="1" smtClean="0">
                <a:effectLst/>
              </a:rPr>
              <a:t>klinikk</a:t>
            </a:r>
            <a:r>
              <a:rPr lang="en-US" sz="1800" b="1" i="0" u="none" strike="noStrike" baseline="0" dirty="0" smtClean="0">
                <a:effectLst/>
              </a:rPr>
              <a:t> </a:t>
            </a:r>
          </a:p>
          <a:p>
            <a:pPr>
              <a:defRPr/>
            </a:pPr>
            <a:r>
              <a:rPr lang="en-US" sz="1800" b="1" i="0" u="none" strike="noStrike" baseline="0" dirty="0" err="1" smtClean="0">
                <a:effectLst/>
              </a:rPr>
              <a:t>kr</a:t>
            </a:r>
            <a:r>
              <a:rPr lang="en-US" sz="1800" b="1" i="0" u="none" strike="noStrike" baseline="0" dirty="0" smtClean="0">
                <a:effectLst/>
              </a:rPr>
              <a:t> </a:t>
            </a:r>
            <a:r>
              <a:rPr lang="en-US" sz="1800" b="1" i="0" u="none" strike="noStrike" baseline="0" dirty="0">
                <a:effectLst/>
              </a:rPr>
              <a:t>per prod. </a:t>
            </a:r>
            <a:r>
              <a:rPr lang="en-US" sz="1800" b="1" i="0" u="none" strike="noStrike" baseline="0" dirty="0" err="1">
                <a:effectLst/>
              </a:rPr>
              <a:t>koeff</a:t>
            </a:r>
            <a:r>
              <a:rPr lang="en-US" sz="1800" b="1" i="0" u="none" strike="noStrike" baseline="0" dirty="0">
                <a:effectLst/>
              </a:rPr>
              <a:t>. 2014</a:t>
            </a:r>
            <a:endParaRPr lang="nb-NO" dirty="0"/>
          </a:p>
        </c:rich>
      </c:tx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</c:pivotFmts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Bakgrunnsinfo!$B$72</c:f>
              <c:strCache>
                <c:ptCount val="1"/>
                <c:pt idx="0">
                  <c:v>Drift FM</c:v>
                </c:pt>
              </c:strCache>
            </c:strRef>
          </c:tx>
          <c:invertIfNegative val="0"/>
          <c:cat>
            <c:multiLvlStrRef>
              <c:f>Bakgrunnsinfo!$A$73:$A$82</c:f>
              <c:multiLvlStrCache>
                <c:ptCount val="8"/>
                <c:lvl>
                  <c:pt idx="0">
                    <c:v>Ahus</c:v>
                  </c:pt>
                  <c:pt idx="1">
                    <c:v>HB</c:v>
                  </c:pt>
                  <c:pt idx="2">
                    <c:v>OUS</c:v>
                  </c:pt>
                  <c:pt idx="3">
                    <c:v>St.Olav</c:v>
                  </c:pt>
                  <c:pt idx="4">
                    <c:v>STHF</c:v>
                  </c:pt>
                  <c:pt idx="5">
                    <c:v>SUS</c:v>
                  </c:pt>
                  <c:pt idx="6">
                    <c:v>SØ</c:v>
                  </c:pt>
                  <c:pt idx="7">
                    <c:v>UNN</c:v>
                  </c:pt>
                </c:lvl>
                <c:lvl>
                  <c:pt idx="0">
                    <c:v>7-8 Service-/støttekostnader til kjernevirksomhet </c:v>
                  </c:pt>
                </c:lvl>
              </c:multiLvlStrCache>
            </c:multiLvlStrRef>
          </c:cat>
          <c:val>
            <c:numRef>
              <c:f>Bakgrunnsinfo!$B$73:$B$82</c:f>
              <c:numCache>
                <c:formatCode>_ * #,##0_ ;_ * \-#,##0_ ;_ * "-"??_ ;_ @_ </c:formatCode>
                <c:ptCount val="8"/>
                <c:pt idx="0">
                  <c:v>711.04100211716491</c:v>
                </c:pt>
                <c:pt idx="1">
                  <c:v>725.10096493663093</c:v>
                </c:pt>
                <c:pt idx="2">
                  <c:v>555.91402913243792</c:v>
                </c:pt>
                <c:pt idx="3">
                  <c:v>772.46410652653719</c:v>
                </c:pt>
                <c:pt idx="4">
                  <c:v>644.75771225746132</c:v>
                </c:pt>
                <c:pt idx="5">
                  <c:v>581.72155806270666</c:v>
                </c:pt>
                <c:pt idx="6">
                  <c:v>576.13511016293603</c:v>
                </c:pt>
                <c:pt idx="7">
                  <c:v>604.67947184027889</c:v>
                </c:pt>
              </c:numCache>
            </c:numRef>
          </c:val>
        </c:ser>
        <c:ser>
          <c:idx val="1"/>
          <c:order val="1"/>
          <c:tx>
            <c:strRef>
              <c:f>Bakgrunnsinfo!$C$72</c:f>
              <c:strCache>
                <c:ptCount val="1"/>
                <c:pt idx="0">
                  <c:v>Invest FM</c:v>
                </c:pt>
              </c:strCache>
            </c:strRef>
          </c:tx>
          <c:invertIfNegative val="0"/>
          <c:cat>
            <c:multiLvlStrRef>
              <c:f>Bakgrunnsinfo!$A$73:$A$82</c:f>
              <c:multiLvlStrCache>
                <c:ptCount val="8"/>
                <c:lvl>
                  <c:pt idx="0">
                    <c:v>Ahus</c:v>
                  </c:pt>
                  <c:pt idx="1">
                    <c:v>HB</c:v>
                  </c:pt>
                  <c:pt idx="2">
                    <c:v>OUS</c:v>
                  </c:pt>
                  <c:pt idx="3">
                    <c:v>St.Olav</c:v>
                  </c:pt>
                  <c:pt idx="4">
                    <c:v>STHF</c:v>
                  </c:pt>
                  <c:pt idx="5">
                    <c:v>SUS</c:v>
                  </c:pt>
                  <c:pt idx="6">
                    <c:v>SØ</c:v>
                  </c:pt>
                  <c:pt idx="7">
                    <c:v>UNN</c:v>
                  </c:pt>
                </c:lvl>
                <c:lvl>
                  <c:pt idx="0">
                    <c:v>7-8 Service-/støttekostnader til kjernevirksomhet </c:v>
                  </c:pt>
                </c:lvl>
              </c:multiLvlStrCache>
            </c:multiLvlStrRef>
          </c:cat>
          <c:val>
            <c:numRef>
              <c:f>Bakgrunnsinfo!$C$73:$C$82</c:f>
              <c:numCache>
                <c:formatCode>_ * #,##0_ ;_ * \-#,##0_ ;_ * "-"??_ ;_ @_ </c:formatCode>
                <c:ptCount val="8"/>
                <c:pt idx="0">
                  <c:v>6.4676196150109961E-3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2"/>
          <c:order val="2"/>
          <c:tx>
            <c:strRef>
              <c:f>Bakgrunnsinfo!$D$72</c:f>
              <c:strCache>
                <c:ptCount val="1"/>
                <c:pt idx="0">
                  <c:v>Drift Klinikk</c:v>
                </c:pt>
              </c:strCache>
            </c:strRef>
          </c:tx>
          <c:invertIfNegative val="0"/>
          <c:cat>
            <c:multiLvlStrRef>
              <c:f>Bakgrunnsinfo!$A$73:$A$82</c:f>
              <c:multiLvlStrCache>
                <c:ptCount val="8"/>
                <c:lvl>
                  <c:pt idx="0">
                    <c:v>Ahus</c:v>
                  </c:pt>
                  <c:pt idx="1">
                    <c:v>HB</c:v>
                  </c:pt>
                  <c:pt idx="2">
                    <c:v>OUS</c:v>
                  </c:pt>
                  <c:pt idx="3">
                    <c:v>St.Olav</c:v>
                  </c:pt>
                  <c:pt idx="4">
                    <c:v>STHF</c:v>
                  </c:pt>
                  <c:pt idx="5">
                    <c:v>SUS</c:v>
                  </c:pt>
                  <c:pt idx="6">
                    <c:v>SØ</c:v>
                  </c:pt>
                  <c:pt idx="7">
                    <c:v>UNN</c:v>
                  </c:pt>
                </c:lvl>
                <c:lvl>
                  <c:pt idx="0">
                    <c:v>7-8 Service-/støttekostnader til kjernevirksomhet </c:v>
                  </c:pt>
                </c:lvl>
              </c:multiLvlStrCache>
            </c:multiLvlStrRef>
          </c:cat>
          <c:val>
            <c:numRef>
              <c:f>Bakgrunnsinfo!$D$73:$D$82</c:f>
              <c:numCache>
                <c:formatCode>_ * #,##0_ ;_ * \-#,##0_ ;_ * "-"??_ ;_ @_ </c:formatCode>
                <c:ptCount val="8"/>
                <c:pt idx="0">
                  <c:v>2.9531086485944065</c:v>
                </c:pt>
                <c:pt idx="1">
                  <c:v>10.066738905970311</c:v>
                </c:pt>
                <c:pt idx="2">
                  <c:v>26.219034902093377</c:v>
                </c:pt>
                <c:pt idx="3">
                  <c:v>3.749112785385615</c:v>
                </c:pt>
                <c:pt idx="4">
                  <c:v>0</c:v>
                </c:pt>
                <c:pt idx="5">
                  <c:v>0</c:v>
                </c:pt>
                <c:pt idx="6">
                  <c:v>243.92485076204949</c:v>
                </c:pt>
                <c:pt idx="7">
                  <c:v>30.280747354459841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49311104"/>
        <c:axId val="49321088"/>
      </c:barChart>
      <c:catAx>
        <c:axId val="49311104"/>
        <c:scaling>
          <c:orientation val="minMax"/>
        </c:scaling>
        <c:delete val="0"/>
        <c:axPos val="b"/>
        <c:majorTickMark val="none"/>
        <c:minorTickMark val="none"/>
        <c:tickLblPos val="nextTo"/>
        <c:crossAx val="49321088"/>
        <c:crosses val="autoZero"/>
        <c:auto val="1"/>
        <c:lblAlgn val="ctr"/>
        <c:lblOffset val="100"/>
        <c:noMultiLvlLbl val="0"/>
      </c:catAx>
      <c:valAx>
        <c:axId val="49321088"/>
        <c:scaling>
          <c:orientation val="minMax"/>
        </c:scaling>
        <c:delete val="0"/>
        <c:axPos val="l"/>
        <c:majorGridlines/>
        <c:numFmt formatCode="_ * #,##0_ ;_ * \-#,##0_ ;_ * &quot;-&quot;??_ ;_ @_ " sourceLinked="1"/>
        <c:majorTickMark val="none"/>
        <c:minorTickMark val="none"/>
        <c:tickLblPos val="nextTo"/>
        <c:crossAx val="4931110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[NfN Rapport Sykehus Masterfil 20052015.xlsx]Bygg og eiendom!Pivottabell7</c:name>
    <c:fmtId val="22"/>
  </c:pivotSource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 dirty="0" err="1">
                <a:effectLst/>
              </a:rPr>
              <a:t>Nybygg</a:t>
            </a:r>
            <a:r>
              <a:rPr lang="en-US" sz="1800" b="1" i="0" baseline="0" dirty="0">
                <a:effectLst/>
              </a:rPr>
              <a:t> </a:t>
            </a:r>
            <a:r>
              <a:rPr lang="en-US" sz="1800" b="1" i="0" baseline="0" dirty="0" err="1">
                <a:effectLst/>
              </a:rPr>
              <a:t>og</a:t>
            </a:r>
            <a:r>
              <a:rPr lang="en-US" sz="1800" b="1" i="0" baseline="0" dirty="0">
                <a:effectLst/>
              </a:rPr>
              <a:t> </a:t>
            </a:r>
            <a:r>
              <a:rPr lang="en-US" sz="1800" b="1" i="0" baseline="0" dirty="0" err="1">
                <a:effectLst/>
              </a:rPr>
              <a:t>hovedombygg</a:t>
            </a:r>
            <a:r>
              <a:rPr lang="en-US" sz="1800" b="1" i="0" baseline="0" dirty="0">
                <a:effectLst/>
              </a:rPr>
              <a:t> </a:t>
            </a:r>
            <a:r>
              <a:rPr lang="en-US" sz="1800" b="1" i="0" baseline="0" dirty="0" err="1">
                <a:effectLst/>
              </a:rPr>
              <a:t>totalt</a:t>
            </a:r>
            <a:r>
              <a:rPr lang="en-US" sz="1800" b="1" i="0" baseline="0" dirty="0">
                <a:effectLst/>
              </a:rPr>
              <a:t> </a:t>
            </a:r>
            <a:r>
              <a:rPr lang="en-US" sz="1800" b="1" i="0" baseline="0" dirty="0" err="1">
                <a:effectLst/>
              </a:rPr>
              <a:t>kr</a:t>
            </a:r>
            <a:r>
              <a:rPr lang="en-US" sz="1800" b="1" i="0" baseline="0" dirty="0">
                <a:effectLst/>
              </a:rPr>
              <a:t> </a:t>
            </a:r>
            <a:r>
              <a:rPr lang="en-US" sz="1800" b="1" i="0" baseline="0" dirty="0" smtClean="0">
                <a:effectLst/>
              </a:rPr>
              <a:t>2014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nb-NO" sz="1400" b="0" i="0" u="none" strike="noStrike" baseline="0" dirty="0" smtClean="0">
                <a:effectLst/>
              </a:rPr>
              <a:t>Vises kun som del av totalbildet. Ikke egnet for sammenligning</a:t>
            </a:r>
            <a:endParaRPr lang="nb-NO" sz="1400" b="0" dirty="0">
              <a:effectLst/>
            </a:endParaRPr>
          </a:p>
        </c:rich>
      </c:tx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</c:pivotFmt>
      <c:pivotFmt>
        <c:idx val="17"/>
        <c:marker>
          <c:symbol val="none"/>
        </c:marker>
      </c:pivotFmt>
      <c:pivotFmt>
        <c:idx val="18"/>
        <c:marker>
          <c:symbol val="none"/>
        </c:marker>
      </c:pivotFmt>
      <c:pivotFmt>
        <c:idx val="19"/>
        <c:marker>
          <c:symbol val="none"/>
        </c:marker>
      </c:pivotFmt>
      <c:pivotFmt>
        <c:idx val="20"/>
        <c:marker>
          <c:symbol val="none"/>
        </c:marker>
      </c:pivotFmt>
      <c:pivotFmt>
        <c:idx val="21"/>
        <c:marker>
          <c:symbol val="none"/>
        </c:marker>
      </c:pivotFmt>
      <c:pivotFmt>
        <c:idx val="22"/>
        <c:marker>
          <c:symbol val="none"/>
        </c:marker>
      </c:pivotFmt>
      <c:pivotFmt>
        <c:idx val="23"/>
        <c:marker>
          <c:symbol val="none"/>
        </c:marker>
      </c:pivotFmt>
      <c:pivotFmt>
        <c:idx val="24"/>
        <c:marker>
          <c:symbol val="none"/>
        </c:marker>
      </c:pivotFmt>
      <c:pivotFmt>
        <c:idx val="25"/>
        <c:marker>
          <c:symbol val="none"/>
        </c:marker>
      </c:pivotFmt>
      <c:pivotFmt>
        <c:idx val="26"/>
        <c:marker>
          <c:symbol val="none"/>
        </c:marker>
      </c:pivotFmt>
      <c:pivotFmt>
        <c:idx val="27"/>
        <c:marker>
          <c:symbol val="none"/>
        </c:marker>
      </c:pivotFmt>
    </c:pivotFmts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'Bygg og eiendom'!$B$3:$B$4</c:f>
              <c:strCache>
                <c:ptCount val="1"/>
                <c:pt idx="0">
                  <c:v>11 Tomt </c:v>
                </c:pt>
              </c:strCache>
            </c:strRef>
          </c:tx>
          <c:invertIfNegative val="0"/>
          <c:cat>
            <c:strRef>
              <c:f>'Bygg og eiendom'!$A$5:$A$13</c:f>
              <c:strCache>
                <c:ptCount val="8"/>
                <c:pt idx="0">
                  <c:v>Ahus</c:v>
                </c:pt>
                <c:pt idx="1">
                  <c:v>HB</c:v>
                </c:pt>
                <c:pt idx="2">
                  <c:v>OUS</c:v>
                </c:pt>
                <c:pt idx="3">
                  <c:v>St.Olav</c:v>
                </c:pt>
                <c:pt idx="4">
                  <c:v>STHF</c:v>
                </c:pt>
                <c:pt idx="5">
                  <c:v>SUS</c:v>
                </c:pt>
                <c:pt idx="6">
                  <c:v>SØ</c:v>
                </c:pt>
                <c:pt idx="7">
                  <c:v>UNN</c:v>
                </c:pt>
              </c:strCache>
            </c:strRef>
          </c:cat>
          <c:val>
            <c:numRef>
              <c:f>'Bygg og eiendom'!$B$5:$B$13</c:f>
              <c:numCache>
                <c:formatCode>_ * #,##0_ ;_ * \-#,##0_ ;_ * "-"??_ ;_ @_ 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1543</c:v>
                </c:pt>
              </c:numCache>
            </c:numRef>
          </c:val>
        </c:ser>
        <c:ser>
          <c:idx val="2"/>
          <c:order val="2"/>
          <c:tx>
            <c:strRef>
              <c:f>'Bygg og eiendom'!$D$3:$D$4</c:f>
              <c:strCache>
                <c:ptCount val="1"/>
                <c:pt idx="0">
                  <c:v>13 Hovedombygging </c:v>
                </c:pt>
              </c:strCache>
            </c:strRef>
          </c:tx>
          <c:invertIfNegative val="0"/>
          <c:cat>
            <c:strRef>
              <c:f>'Bygg og eiendom'!$A$5:$A$13</c:f>
              <c:strCache>
                <c:ptCount val="8"/>
                <c:pt idx="0">
                  <c:v>Ahus</c:v>
                </c:pt>
                <c:pt idx="1">
                  <c:v>HB</c:v>
                </c:pt>
                <c:pt idx="2">
                  <c:v>OUS</c:v>
                </c:pt>
                <c:pt idx="3">
                  <c:v>St.Olav</c:v>
                </c:pt>
                <c:pt idx="4">
                  <c:v>STHF</c:v>
                </c:pt>
                <c:pt idx="5">
                  <c:v>SUS</c:v>
                </c:pt>
                <c:pt idx="6">
                  <c:v>SØ</c:v>
                </c:pt>
                <c:pt idx="7">
                  <c:v>UNN</c:v>
                </c:pt>
              </c:strCache>
            </c:strRef>
          </c:cat>
          <c:val>
            <c:numRef>
              <c:f>'Bygg og eiendom'!$D$5:$D$13</c:f>
              <c:numCache>
                <c:formatCode>_ * #,##0_ ;_ * \-#,##0_ ;_ * "-"??_ ;_ @_ </c:formatCode>
                <c:ptCount val="8"/>
                <c:pt idx="0">
                  <c:v>0</c:v>
                </c:pt>
                <c:pt idx="1">
                  <c:v>79857.680000000008</c:v>
                </c:pt>
                <c:pt idx="2">
                  <c:v>22627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3"/>
          <c:order val="3"/>
          <c:tx>
            <c:strRef>
              <c:f>'Bygg og eiendom'!$E$3:$E$4</c:f>
              <c:strCache>
                <c:ptCount val="1"/>
                <c:pt idx="0">
                  <c:v>14 Restkostnad </c:v>
                </c:pt>
              </c:strCache>
            </c:strRef>
          </c:tx>
          <c:invertIfNegative val="0"/>
          <c:cat>
            <c:strRef>
              <c:f>'Bygg og eiendom'!$A$5:$A$13</c:f>
              <c:strCache>
                <c:ptCount val="8"/>
                <c:pt idx="0">
                  <c:v>Ahus</c:v>
                </c:pt>
                <c:pt idx="1">
                  <c:v>HB</c:v>
                </c:pt>
                <c:pt idx="2">
                  <c:v>OUS</c:v>
                </c:pt>
                <c:pt idx="3">
                  <c:v>St.Olav</c:v>
                </c:pt>
                <c:pt idx="4">
                  <c:v>STHF</c:v>
                </c:pt>
                <c:pt idx="5">
                  <c:v>SUS</c:v>
                </c:pt>
                <c:pt idx="6">
                  <c:v>SØ</c:v>
                </c:pt>
                <c:pt idx="7">
                  <c:v>UNN</c:v>
                </c:pt>
              </c:strCache>
            </c:strRef>
          </c:cat>
          <c:val>
            <c:numRef>
              <c:f>'Bygg og eiendom'!$E$5:$E$13</c:f>
              <c:numCache>
                <c:formatCode>_ * #,##0_ ;_ * \-#,##0_ ;_ * "-"??_ ;_ @_ 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1"/>
          <c:order val="1"/>
          <c:tx>
            <c:strRef>
              <c:f>'Bygg og eiendom'!$C$3:$C$4</c:f>
              <c:strCache>
                <c:ptCount val="1"/>
                <c:pt idx="0">
                  <c:v>12 Nybygg </c:v>
                </c:pt>
              </c:strCache>
            </c:strRef>
          </c:tx>
          <c:invertIfNegative val="0"/>
          <c:cat>
            <c:strRef>
              <c:f>'Bygg og eiendom'!$A$5:$A$13</c:f>
              <c:strCache>
                <c:ptCount val="8"/>
                <c:pt idx="0">
                  <c:v>Ahus</c:v>
                </c:pt>
                <c:pt idx="1">
                  <c:v>HB</c:v>
                </c:pt>
                <c:pt idx="2">
                  <c:v>OUS</c:v>
                </c:pt>
                <c:pt idx="3">
                  <c:v>St.Olav</c:v>
                </c:pt>
                <c:pt idx="4">
                  <c:v>STHF</c:v>
                </c:pt>
                <c:pt idx="5">
                  <c:v>SUS</c:v>
                </c:pt>
                <c:pt idx="6">
                  <c:v>SØ</c:v>
                </c:pt>
                <c:pt idx="7">
                  <c:v>UNN</c:v>
                </c:pt>
              </c:strCache>
            </c:strRef>
          </c:cat>
          <c:val>
            <c:numRef>
              <c:f>'Bygg og eiendom'!$C$5:$C$13</c:f>
              <c:numCache>
                <c:formatCode>_ * #,##0_ ;_ * \-#,##0_ ;_ * "-"??_ ;_ @_ </c:formatCode>
                <c:ptCount val="8"/>
                <c:pt idx="0">
                  <c:v>3196.2069424999995</c:v>
                </c:pt>
                <c:pt idx="1">
                  <c:v>727849.72699999996</c:v>
                </c:pt>
                <c:pt idx="2">
                  <c:v>37436.000000000007</c:v>
                </c:pt>
                <c:pt idx="3">
                  <c:v>0</c:v>
                </c:pt>
                <c:pt idx="4">
                  <c:v>837</c:v>
                </c:pt>
                <c:pt idx="5">
                  <c:v>84000</c:v>
                </c:pt>
                <c:pt idx="6">
                  <c:v>0</c:v>
                </c:pt>
                <c:pt idx="7">
                  <c:v>325284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2879616"/>
        <c:axId val="82881152"/>
      </c:barChart>
      <c:catAx>
        <c:axId val="82879616"/>
        <c:scaling>
          <c:orientation val="minMax"/>
        </c:scaling>
        <c:delete val="0"/>
        <c:axPos val="b"/>
        <c:majorTickMark val="none"/>
        <c:minorTickMark val="none"/>
        <c:tickLblPos val="nextTo"/>
        <c:crossAx val="82881152"/>
        <c:crosses val="autoZero"/>
        <c:auto val="1"/>
        <c:lblAlgn val="ctr"/>
        <c:lblOffset val="100"/>
        <c:noMultiLvlLbl val="0"/>
      </c:catAx>
      <c:valAx>
        <c:axId val="82881152"/>
        <c:scaling>
          <c:orientation val="minMax"/>
        </c:scaling>
        <c:delete val="0"/>
        <c:axPos val="l"/>
        <c:majorGridlines/>
        <c:numFmt formatCode="_ * #,##0_ ;_ * \-#,##0_ ;_ * &quot;-&quot;??_ ;_ @_ " sourceLinked="1"/>
        <c:majorTickMark val="none"/>
        <c:minorTickMark val="none"/>
        <c:tickLblPos val="nextTo"/>
        <c:crossAx val="8287961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[NfN Rapport Sykehus Masterfil 20052015.xlsx]Bygg og eiendom!Pivottabell8</c:name>
    <c:fmtId val="24"/>
  </c:pivotSource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>
                <a:effectLst/>
              </a:rPr>
              <a:t>Forvaltningskostnader i kr per kvm 2014</a:t>
            </a:r>
            <a:endParaRPr lang="nb-NO">
              <a:effectLst/>
            </a:endParaRPr>
          </a:p>
        </c:rich>
      </c:tx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</c:pivotFmts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'Bygg og eiendom'!$B$32:$B$33</c:f>
              <c:strCache>
                <c:ptCount val="1"/>
                <c:pt idx="0">
                  <c:v>21 Skatter og avgifter </c:v>
                </c:pt>
              </c:strCache>
            </c:strRef>
          </c:tx>
          <c:invertIfNegative val="0"/>
          <c:cat>
            <c:strRef>
              <c:f>'Bygg og eiendom'!$A$34:$A$42</c:f>
              <c:strCache>
                <c:ptCount val="8"/>
                <c:pt idx="0">
                  <c:v>Ahus</c:v>
                </c:pt>
                <c:pt idx="1">
                  <c:v>HB</c:v>
                </c:pt>
                <c:pt idx="2">
                  <c:v>OUS</c:v>
                </c:pt>
                <c:pt idx="3">
                  <c:v>St.Olav</c:v>
                </c:pt>
                <c:pt idx="4">
                  <c:v>STHF</c:v>
                </c:pt>
                <c:pt idx="5">
                  <c:v>SUS</c:v>
                </c:pt>
                <c:pt idx="6">
                  <c:v>SØ</c:v>
                </c:pt>
                <c:pt idx="7">
                  <c:v>UNN</c:v>
                </c:pt>
              </c:strCache>
            </c:strRef>
          </c:cat>
          <c:val>
            <c:numRef>
              <c:f>'Bygg og eiendom'!$B$34:$B$42</c:f>
              <c:numCache>
                <c:formatCode>_ * #,##0_ ;_ * \-#,##0_ ;_ * "-"??_ ;_ @_ </c:formatCode>
                <c:ptCount val="8"/>
                <c:pt idx="0">
                  <c:v>5.240562763726639</c:v>
                </c:pt>
                <c:pt idx="1">
                  <c:v>2.0775425395030442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1.8083918423443992</c:v>
                </c:pt>
                <c:pt idx="6">
                  <c:v>0.52187571251235032</c:v>
                </c:pt>
                <c:pt idx="7">
                  <c:v>0</c:v>
                </c:pt>
              </c:numCache>
            </c:numRef>
          </c:val>
        </c:ser>
        <c:ser>
          <c:idx val="1"/>
          <c:order val="1"/>
          <c:tx>
            <c:strRef>
              <c:f>'Bygg og eiendom'!$C$32:$C$33</c:f>
              <c:strCache>
                <c:ptCount val="1"/>
                <c:pt idx="0">
                  <c:v>22 Forsikring </c:v>
                </c:pt>
              </c:strCache>
            </c:strRef>
          </c:tx>
          <c:invertIfNegative val="0"/>
          <c:cat>
            <c:strRef>
              <c:f>'Bygg og eiendom'!$A$34:$A$42</c:f>
              <c:strCache>
                <c:ptCount val="8"/>
                <c:pt idx="0">
                  <c:v>Ahus</c:v>
                </c:pt>
                <c:pt idx="1">
                  <c:v>HB</c:v>
                </c:pt>
                <c:pt idx="2">
                  <c:v>OUS</c:v>
                </c:pt>
                <c:pt idx="3">
                  <c:v>St.Olav</c:v>
                </c:pt>
                <c:pt idx="4">
                  <c:v>STHF</c:v>
                </c:pt>
                <c:pt idx="5">
                  <c:v>SUS</c:v>
                </c:pt>
                <c:pt idx="6">
                  <c:v>SØ</c:v>
                </c:pt>
                <c:pt idx="7">
                  <c:v>UNN</c:v>
                </c:pt>
              </c:strCache>
            </c:strRef>
          </c:cat>
          <c:val>
            <c:numRef>
              <c:f>'Bygg og eiendom'!$C$34:$C$42</c:f>
              <c:numCache>
                <c:formatCode>_ * #,##0_ ;_ * \-#,##0_ ;_ * "-"??_ ;_ @_ </c:formatCode>
                <c:ptCount val="8"/>
                <c:pt idx="0">
                  <c:v>8.7624265972331887</c:v>
                </c:pt>
                <c:pt idx="1">
                  <c:v>9.6417886485316799</c:v>
                </c:pt>
                <c:pt idx="2">
                  <c:v>13.05286750204136</c:v>
                </c:pt>
                <c:pt idx="3">
                  <c:v>11.365661142745134</c:v>
                </c:pt>
                <c:pt idx="4">
                  <c:v>8.9540475157984272</c:v>
                </c:pt>
                <c:pt idx="5">
                  <c:v>6.722696673915304</c:v>
                </c:pt>
                <c:pt idx="6">
                  <c:v>9.1606921186633912</c:v>
                </c:pt>
                <c:pt idx="7">
                  <c:v>13.295694074311205</c:v>
                </c:pt>
              </c:numCache>
            </c:numRef>
          </c:val>
        </c:ser>
        <c:ser>
          <c:idx val="2"/>
          <c:order val="2"/>
          <c:tx>
            <c:strRef>
              <c:f>'Bygg og eiendom'!$D$32:$D$33</c:f>
              <c:strCache>
                <c:ptCount val="1"/>
                <c:pt idx="0">
                  <c:v>23 Eiendomsledelse og administrasjon </c:v>
                </c:pt>
              </c:strCache>
            </c:strRef>
          </c:tx>
          <c:invertIfNegative val="0"/>
          <c:cat>
            <c:strRef>
              <c:f>'Bygg og eiendom'!$A$34:$A$42</c:f>
              <c:strCache>
                <c:ptCount val="8"/>
                <c:pt idx="0">
                  <c:v>Ahus</c:v>
                </c:pt>
                <c:pt idx="1">
                  <c:v>HB</c:v>
                </c:pt>
                <c:pt idx="2">
                  <c:v>OUS</c:v>
                </c:pt>
                <c:pt idx="3">
                  <c:v>St.Olav</c:v>
                </c:pt>
                <c:pt idx="4">
                  <c:v>STHF</c:v>
                </c:pt>
                <c:pt idx="5">
                  <c:v>SUS</c:v>
                </c:pt>
                <c:pt idx="6">
                  <c:v>SØ</c:v>
                </c:pt>
                <c:pt idx="7">
                  <c:v>UNN</c:v>
                </c:pt>
              </c:strCache>
            </c:strRef>
          </c:cat>
          <c:val>
            <c:numRef>
              <c:f>'Bygg og eiendom'!$D$34:$D$42</c:f>
              <c:numCache>
                <c:formatCode>_ * #,##0_ ;_ * \-#,##0_ ;_ * "-"??_ ;_ @_ </c:formatCode>
                <c:ptCount val="8"/>
                <c:pt idx="0">
                  <c:v>44.118916518927129</c:v>
                </c:pt>
                <c:pt idx="1">
                  <c:v>36.763251639803897</c:v>
                </c:pt>
                <c:pt idx="2">
                  <c:v>22.595513313846343</c:v>
                </c:pt>
                <c:pt idx="3">
                  <c:v>29.419880513868467</c:v>
                </c:pt>
                <c:pt idx="4">
                  <c:v>23.53917288779196</c:v>
                </c:pt>
                <c:pt idx="5">
                  <c:v>37.076553747666047</c:v>
                </c:pt>
                <c:pt idx="6">
                  <c:v>55.896435538216004</c:v>
                </c:pt>
                <c:pt idx="7">
                  <c:v>23.419213483613202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83380480"/>
        <c:axId val="83390464"/>
      </c:barChart>
      <c:catAx>
        <c:axId val="83380480"/>
        <c:scaling>
          <c:orientation val="minMax"/>
        </c:scaling>
        <c:delete val="0"/>
        <c:axPos val="b"/>
        <c:majorTickMark val="none"/>
        <c:minorTickMark val="none"/>
        <c:tickLblPos val="nextTo"/>
        <c:crossAx val="83390464"/>
        <c:crosses val="autoZero"/>
        <c:auto val="1"/>
        <c:lblAlgn val="ctr"/>
        <c:lblOffset val="100"/>
        <c:noMultiLvlLbl val="0"/>
      </c:catAx>
      <c:valAx>
        <c:axId val="83390464"/>
        <c:scaling>
          <c:orientation val="minMax"/>
        </c:scaling>
        <c:delete val="0"/>
        <c:axPos val="l"/>
        <c:majorGridlines/>
        <c:numFmt formatCode="_ * #,##0_ ;_ * \-#,##0_ ;_ * &quot;-&quot;??_ ;_ @_ " sourceLinked="1"/>
        <c:majorTickMark val="none"/>
        <c:minorTickMark val="none"/>
        <c:tickLblPos val="nextTo"/>
        <c:crossAx val="8338048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[NfN Rapport Sykehus Masterfil 20052015.xlsx]Bygg og eiendom!Pivottabell9</c:name>
    <c:fmtId val="-1"/>
  </c:pivotSource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>
                <a:effectLst/>
              </a:rPr>
              <a:t>Eiendomsledelse og administrasjon i kr per kvm 2012-2014</a:t>
            </a:r>
            <a:endParaRPr lang="nb-NO">
              <a:effectLst/>
            </a:endParaRPr>
          </a:p>
        </c:rich>
      </c:tx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'Bygg og eiendom'!$B$62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multiLvlStrRef>
              <c:f>'Bygg og eiendom'!$A$63:$A$72</c:f>
              <c:multiLvlStrCache>
                <c:ptCount val="8"/>
                <c:lvl>
                  <c:pt idx="0">
                    <c:v>Ahus</c:v>
                  </c:pt>
                  <c:pt idx="1">
                    <c:v>HB</c:v>
                  </c:pt>
                  <c:pt idx="2">
                    <c:v>OUS</c:v>
                  </c:pt>
                  <c:pt idx="3">
                    <c:v>St.Olav</c:v>
                  </c:pt>
                  <c:pt idx="4">
                    <c:v>STHF</c:v>
                  </c:pt>
                  <c:pt idx="5">
                    <c:v>SUS</c:v>
                  </c:pt>
                  <c:pt idx="6">
                    <c:v>SØ</c:v>
                  </c:pt>
                  <c:pt idx="7">
                    <c:v>UNN</c:v>
                  </c:pt>
                </c:lvl>
                <c:lvl>
                  <c:pt idx="0">
                    <c:v>23 Eiendomsledelse og administrasjon</c:v>
                  </c:pt>
                </c:lvl>
              </c:multiLvlStrCache>
            </c:multiLvlStrRef>
          </c:cat>
          <c:val>
            <c:numRef>
              <c:f>'Bygg og eiendom'!$B$63:$B$72</c:f>
              <c:numCache>
                <c:formatCode>_ * #,##0_ ;_ * \-#,##0_ ;_ * "-"??_ ;_ @_ </c:formatCode>
                <c:ptCount val="8"/>
                <c:pt idx="0">
                  <c:v>19.003608</c:v>
                </c:pt>
                <c:pt idx="1">
                  <c:v>35.681647067142642</c:v>
                </c:pt>
                <c:pt idx="2">
                  <c:v>21.115120000000001</c:v>
                </c:pt>
                <c:pt idx="3">
                  <c:v>42.230240000000002</c:v>
                </c:pt>
                <c:pt idx="4">
                  <c:v>36.951460000000004</c:v>
                </c:pt>
                <c:pt idx="5">
                  <c:v>23.226631999999999</c:v>
                </c:pt>
                <c:pt idx="6">
                  <c:v>63.345359999999992</c:v>
                </c:pt>
                <c:pt idx="7">
                  <c:v>0</c:v>
                </c:pt>
              </c:numCache>
            </c:numRef>
          </c:val>
        </c:ser>
        <c:ser>
          <c:idx val="1"/>
          <c:order val="1"/>
          <c:tx>
            <c:strRef>
              <c:f>'Bygg og eiendom'!$C$62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multiLvlStrRef>
              <c:f>'Bygg og eiendom'!$A$63:$A$72</c:f>
              <c:multiLvlStrCache>
                <c:ptCount val="8"/>
                <c:lvl>
                  <c:pt idx="0">
                    <c:v>Ahus</c:v>
                  </c:pt>
                  <c:pt idx="1">
                    <c:v>HB</c:v>
                  </c:pt>
                  <c:pt idx="2">
                    <c:v>OUS</c:v>
                  </c:pt>
                  <c:pt idx="3">
                    <c:v>St.Olav</c:v>
                  </c:pt>
                  <c:pt idx="4">
                    <c:v>STHF</c:v>
                  </c:pt>
                  <c:pt idx="5">
                    <c:v>SUS</c:v>
                  </c:pt>
                  <c:pt idx="6">
                    <c:v>SØ</c:v>
                  </c:pt>
                  <c:pt idx="7">
                    <c:v>UNN</c:v>
                  </c:pt>
                </c:lvl>
                <c:lvl>
                  <c:pt idx="0">
                    <c:v>23 Eiendomsledelse og administrasjon</c:v>
                  </c:pt>
                </c:lvl>
              </c:multiLvlStrCache>
            </c:multiLvlStrRef>
          </c:cat>
          <c:val>
            <c:numRef>
              <c:f>'Bygg og eiendom'!$C$63:$C$72</c:f>
              <c:numCache>
                <c:formatCode>_ * #,##0_ ;_ * \-#,##0_ ;_ * "-"??_ ;_ @_ </c:formatCode>
                <c:ptCount val="8"/>
                <c:pt idx="0">
                  <c:v>31.836999999999996</c:v>
                </c:pt>
                <c:pt idx="1">
                  <c:v>32.863999999999997</c:v>
                </c:pt>
                <c:pt idx="2">
                  <c:v>30.361689331656564</c:v>
                </c:pt>
                <c:pt idx="3">
                  <c:v>44.286969063617363</c:v>
                </c:pt>
                <c:pt idx="4">
                  <c:v>29.098724450134629</c:v>
                </c:pt>
                <c:pt idx="5">
                  <c:v>16.717718641943385</c:v>
                </c:pt>
                <c:pt idx="6">
                  <c:v>66.557760958761207</c:v>
                </c:pt>
                <c:pt idx="7">
                  <c:v>21.566999999999997</c:v>
                </c:pt>
              </c:numCache>
            </c:numRef>
          </c:val>
        </c:ser>
        <c:ser>
          <c:idx val="2"/>
          <c:order val="2"/>
          <c:tx>
            <c:strRef>
              <c:f>'Bygg og eiendom'!$D$62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multiLvlStrRef>
              <c:f>'Bygg og eiendom'!$A$63:$A$72</c:f>
              <c:multiLvlStrCache>
                <c:ptCount val="8"/>
                <c:lvl>
                  <c:pt idx="0">
                    <c:v>Ahus</c:v>
                  </c:pt>
                  <c:pt idx="1">
                    <c:v>HB</c:v>
                  </c:pt>
                  <c:pt idx="2">
                    <c:v>OUS</c:v>
                  </c:pt>
                  <c:pt idx="3">
                    <c:v>St.Olav</c:v>
                  </c:pt>
                  <c:pt idx="4">
                    <c:v>STHF</c:v>
                  </c:pt>
                  <c:pt idx="5">
                    <c:v>SUS</c:v>
                  </c:pt>
                  <c:pt idx="6">
                    <c:v>SØ</c:v>
                  </c:pt>
                  <c:pt idx="7">
                    <c:v>UNN</c:v>
                  </c:pt>
                </c:lvl>
                <c:lvl>
                  <c:pt idx="0">
                    <c:v>23 Eiendomsledelse og administrasjon</c:v>
                  </c:pt>
                </c:lvl>
              </c:multiLvlStrCache>
            </c:multiLvlStrRef>
          </c:cat>
          <c:val>
            <c:numRef>
              <c:f>'Bygg og eiendom'!$D$63:$D$72</c:f>
              <c:numCache>
                <c:formatCode>_ * #,##0_ ;_ * \-#,##0_ ;_ * "-"??_ ;_ @_ </c:formatCode>
                <c:ptCount val="8"/>
                <c:pt idx="0">
                  <c:v>44.118916518927129</c:v>
                </c:pt>
                <c:pt idx="1">
                  <c:v>36.763251639803897</c:v>
                </c:pt>
                <c:pt idx="2">
                  <c:v>22.595513313846343</c:v>
                </c:pt>
                <c:pt idx="3">
                  <c:v>29.419880513868467</c:v>
                </c:pt>
                <c:pt idx="4">
                  <c:v>23.53917288779196</c:v>
                </c:pt>
                <c:pt idx="5">
                  <c:v>37.076553747666047</c:v>
                </c:pt>
                <c:pt idx="6">
                  <c:v>55.896435538216004</c:v>
                </c:pt>
                <c:pt idx="7">
                  <c:v>23.419213483613202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418496"/>
        <c:axId val="83309696"/>
      </c:barChart>
      <c:catAx>
        <c:axId val="83418496"/>
        <c:scaling>
          <c:orientation val="minMax"/>
        </c:scaling>
        <c:delete val="0"/>
        <c:axPos val="b"/>
        <c:majorTickMark val="none"/>
        <c:minorTickMark val="none"/>
        <c:tickLblPos val="nextTo"/>
        <c:crossAx val="83309696"/>
        <c:crosses val="autoZero"/>
        <c:auto val="1"/>
        <c:lblAlgn val="ctr"/>
        <c:lblOffset val="100"/>
        <c:noMultiLvlLbl val="0"/>
      </c:catAx>
      <c:valAx>
        <c:axId val="83309696"/>
        <c:scaling>
          <c:orientation val="minMax"/>
          <c:max val="70"/>
        </c:scaling>
        <c:delete val="0"/>
        <c:axPos val="l"/>
        <c:majorGridlines/>
        <c:numFmt formatCode="_ * #,##0_ ;_ * \-#,##0_ ;_ * &quot;-&quot;??_ ;_ @_ " sourceLinked="1"/>
        <c:majorTickMark val="none"/>
        <c:minorTickMark val="none"/>
        <c:tickLblPos val="nextTo"/>
        <c:crossAx val="8341849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nb-NO"/>
              <a:t>Husleie</a:t>
            </a:r>
            <a:r>
              <a:rPr lang="nb-NO" baseline="0"/>
              <a:t> i kr per kvm for innleid og utleid areal 2014</a:t>
            </a:r>
            <a:endParaRPr lang="nb-NO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'Bygg og eiendom'!$C$105</c:f>
              <c:strCache>
                <c:ptCount val="1"/>
                <c:pt idx="0">
                  <c:v>2014 Innleie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'Bygg og eiendom'!$A$106:$A$113</c:f>
              <c:strCache>
                <c:ptCount val="8"/>
                <c:pt idx="0">
                  <c:v>Ahus</c:v>
                </c:pt>
                <c:pt idx="1">
                  <c:v>HB</c:v>
                </c:pt>
                <c:pt idx="2">
                  <c:v>OUS</c:v>
                </c:pt>
                <c:pt idx="3">
                  <c:v>St.Olav</c:v>
                </c:pt>
                <c:pt idx="4">
                  <c:v>STHF</c:v>
                </c:pt>
                <c:pt idx="5">
                  <c:v>SUS</c:v>
                </c:pt>
                <c:pt idx="6">
                  <c:v>SØ</c:v>
                </c:pt>
                <c:pt idx="7">
                  <c:v>UNN</c:v>
                </c:pt>
              </c:strCache>
            </c:strRef>
          </c:cat>
          <c:val>
            <c:numRef>
              <c:f>'Bygg og eiendom'!$C$106:$C$113</c:f>
              <c:numCache>
                <c:formatCode>_ * #,##0_ ;_ * \-#,##0_ ;_ * "-"??_ ;_ @_ </c:formatCode>
                <c:ptCount val="8"/>
                <c:pt idx="0">
                  <c:v>2121.5321824499474</c:v>
                </c:pt>
                <c:pt idx="1">
                  <c:v>1927.7070351646883</c:v>
                </c:pt>
                <c:pt idx="2">
                  <c:v>2727.2440755804355</c:v>
                </c:pt>
                <c:pt idx="3">
                  <c:v>2024.3742306114075</c:v>
                </c:pt>
                <c:pt idx="4">
                  <c:v>2100</c:v>
                </c:pt>
                <c:pt idx="5">
                  <c:v>1471.1465451784359</c:v>
                </c:pt>
                <c:pt idx="6">
                  <c:v>718.42141671278364</c:v>
                </c:pt>
                <c:pt idx="7">
                  <c:v>785.51012799801163</c:v>
                </c:pt>
              </c:numCache>
            </c:numRef>
          </c:val>
        </c:ser>
        <c:ser>
          <c:idx val="0"/>
          <c:order val="1"/>
          <c:tx>
            <c:strRef>
              <c:f>'Bygg og eiendom'!$B$105</c:f>
              <c:strCache>
                <c:ptCount val="1"/>
                <c:pt idx="0">
                  <c:v>2014 Utleie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'Bygg og eiendom'!$A$106:$A$113</c:f>
              <c:strCache>
                <c:ptCount val="8"/>
                <c:pt idx="0">
                  <c:v>Ahus</c:v>
                </c:pt>
                <c:pt idx="1">
                  <c:v>HB</c:v>
                </c:pt>
                <c:pt idx="2">
                  <c:v>OUS</c:v>
                </c:pt>
                <c:pt idx="3">
                  <c:v>St.Olav</c:v>
                </c:pt>
                <c:pt idx="4">
                  <c:v>STHF</c:v>
                </c:pt>
                <c:pt idx="5">
                  <c:v>SUS</c:v>
                </c:pt>
                <c:pt idx="6">
                  <c:v>SØ</c:v>
                </c:pt>
                <c:pt idx="7">
                  <c:v>UNN</c:v>
                </c:pt>
              </c:strCache>
            </c:strRef>
          </c:cat>
          <c:val>
            <c:numRef>
              <c:f>'Bygg og eiendom'!$B$106:$B$113</c:f>
              <c:numCache>
                <c:formatCode>_ * #,##0_ ;_ * \-#,##0_ ;_ * "-"??_ ;_ @_ </c:formatCode>
                <c:ptCount val="8"/>
                <c:pt idx="0">
                  <c:v>3502.2376926902039</c:v>
                </c:pt>
                <c:pt idx="1">
                  <c:v>2163.0550214106811</c:v>
                </c:pt>
                <c:pt idx="2">
                  <c:v>0</c:v>
                </c:pt>
                <c:pt idx="3">
                  <c:v>5008.4745762711864</c:v>
                </c:pt>
                <c:pt idx="4">
                  <c:v>744</c:v>
                </c:pt>
                <c:pt idx="5">
                  <c:v>1797.9240282685512</c:v>
                </c:pt>
                <c:pt idx="6">
                  <c:v>0</c:v>
                </c:pt>
                <c:pt idx="7">
                  <c:v>1577.5871926815323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361152"/>
        <c:axId val="83432576"/>
      </c:barChart>
      <c:catAx>
        <c:axId val="83361152"/>
        <c:scaling>
          <c:orientation val="minMax"/>
        </c:scaling>
        <c:delete val="0"/>
        <c:axPos val="b"/>
        <c:majorTickMark val="none"/>
        <c:minorTickMark val="none"/>
        <c:tickLblPos val="nextTo"/>
        <c:crossAx val="83432576"/>
        <c:crosses val="autoZero"/>
        <c:auto val="1"/>
        <c:lblAlgn val="ctr"/>
        <c:lblOffset val="100"/>
        <c:noMultiLvlLbl val="0"/>
      </c:catAx>
      <c:valAx>
        <c:axId val="83432576"/>
        <c:scaling>
          <c:orientation val="minMax"/>
        </c:scaling>
        <c:delete val="0"/>
        <c:axPos val="l"/>
        <c:majorGridlines/>
        <c:numFmt formatCode="_ * #,##0_ ;_ * \-#,##0_ ;_ * &quot;-&quot;??_ ;_ @_ " sourceLinked="1"/>
        <c:majorTickMark val="none"/>
        <c:minorTickMark val="none"/>
        <c:tickLblPos val="nextTo"/>
        <c:crossAx val="8336115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[NfN Rapport Sykehus Masterfil 20052015.xlsx]Bygg og eiendom!Pivottabell11</c:name>
    <c:fmtId val="27"/>
  </c:pivotSource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>
                <a:effectLst/>
              </a:rPr>
              <a:t>Kostnader for drift, vedlikehold, reparasjon, utvikling og utskiftning i kr per kvm 2014</a:t>
            </a:r>
            <a:endParaRPr lang="nb-NO">
              <a:effectLst/>
            </a:endParaRPr>
          </a:p>
        </c:rich>
      </c:tx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</c:pivotFmt>
      <c:pivotFmt>
        <c:idx val="17"/>
        <c:marker>
          <c:symbol val="none"/>
        </c:marker>
      </c:pivotFmt>
      <c:pivotFmt>
        <c:idx val="18"/>
        <c:marker>
          <c:symbol val="none"/>
        </c:marker>
      </c:pivotFmt>
      <c:pivotFmt>
        <c:idx val="19"/>
        <c:marker>
          <c:symbol val="none"/>
        </c:marker>
      </c:pivotFmt>
      <c:pivotFmt>
        <c:idx val="20"/>
        <c:marker>
          <c:symbol val="none"/>
        </c:marker>
      </c:pivotFmt>
      <c:pivotFmt>
        <c:idx val="21"/>
        <c:marker>
          <c:symbol val="none"/>
        </c:marker>
      </c:pivotFmt>
      <c:pivotFmt>
        <c:idx val="22"/>
        <c:marker>
          <c:symbol val="none"/>
        </c:marker>
      </c:pivotFmt>
      <c:pivotFmt>
        <c:idx val="23"/>
        <c:marker>
          <c:symbol val="none"/>
        </c:marker>
      </c:pivotFmt>
      <c:pivotFmt>
        <c:idx val="24"/>
        <c:marker>
          <c:symbol val="none"/>
        </c:marker>
      </c:pivotFmt>
      <c:pivotFmt>
        <c:idx val="25"/>
        <c:marker>
          <c:symbol val="none"/>
        </c:marker>
      </c:pivotFmt>
      <c:pivotFmt>
        <c:idx val="26"/>
        <c:marker>
          <c:symbol val="none"/>
        </c:marker>
      </c:pivotFmt>
      <c:pivotFmt>
        <c:idx val="27"/>
        <c:marker>
          <c:symbol val="none"/>
        </c:marker>
      </c:pivotFmt>
      <c:pivotFmt>
        <c:idx val="28"/>
        <c:marker>
          <c:symbol val="none"/>
        </c:marker>
      </c:pivotFmt>
      <c:pivotFmt>
        <c:idx val="29"/>
        <c:marker>
          <c:symbol val="none"/>
        </c:marker>
      </c:pivotFmt>
      <c:pivotFmt>
        <c:idx val="30"/>
        <c:marker>
          <c:symbol val="none"/>
        </c:marker>
      </c:pivotFmt>
      <c:pivotFmt>
        <c:idx val="31"/>
        <c:marker>
          <c:symbol val="none"/>
        </c:marker>
      </c:pivotFmt>
    </c:pivotFmts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'Bygg og eiendom'!$B$122:$B$123</c:f>
              <c:strCache>
                <c:ptCount val="1"/>
                <c:pt idx="0">
                  <c:v>31 Drift </c:v>
                </c:pt>
              </c:strCache>
            </c:strRef>
          </c:tx>
          <c:invertIfNegative val="0"/>
          <c:cat>
            <c:strRef>
              <c:f>'Bygg og eiendom'!$A$124:$A$132</c:f>
              <c:strCache>
                <c:ptCount val="8"/>
                <c:pt idx="0">
                  <c:v>Ahus</c:v>
                </c:pt>
                <c:pt idx="1">
                  <c:v>HB</c:v>
                </c:pt>
                <c:pt idx="2">
                  <c:v>OUS</c:v>
                </c:pt>
                <c:pt idx="3">
                  <c:v>St.Olav</c:v>
                </c:pt>
                <c:pt idx="4">
                  <c:v>STHF</c:v>
                </c:pt>
                <c:pt idx="5">
                  <c:v>SUS</c:v>
                </c:pt>
                <c:pt idx="6">
                  <c:v>SØ</c:v>
                </c:pt>
                <c:pt idx="7">
                  <c:v>UNN</c:v>
                </c:pt>
              </c:strCache>
            </c:strRef>
          </c:cat>
          <c:val>
            <c:numRef>
              <c:f>'Bygg og eiendom'!$B$124:$B$132</c:f>
              <c:numCache>
                <c:formatCode>_ * #,##0_ ;_ * \-#,##0_ ;_ * "-"??_ ;_ @_ </c:formatCode>
                <c:ptCount val="8"/>
                <c:pt idx="0">
                  <c:v>187.99134805295023</c:v>
                </c:pt>
                <c:pt idx="1">
                  <c:v>293.59695663537855</c:v>
                </c:pt>
                <c:pt idx="2">
                  <c:v>245.73900226464184</c:v>
                </c:pt>
                <c:pt idx="3">
                  <c:v>184.06721420297023</c:v>
                </c:pt>
                <c:pt idx="4">
                  <c:v>145.50511399166464</c:v>
                </c:pt>
                <c:pt idx="5">
                  <c:v>107.65808735436794</c:v>
                </c:pt>
                <c:pt idx="6">
                  <c:v>193.43348618042714</c:v>
                </c:pt>
                <c:pt idx="7">
                  <c:v>535.53625550349432</c:v>
                </c:pt>
              </c:numCache>
            </c:numRef>
          </c:val>
        </c:ser>
        <c:ser>
          <c:idx val="1"/>
          <c:order val="1"/>
          <c:tx>
            <c:strRef>
              <c:f>'Bygg og eiendom'!$C$122:$C$123</c:f>
              <c:strCache>
                <c:ptCount val="1"/>
                <c:pt idx="0">
                  <c:v>32 Vedlikehold </c:v>
                </c:pt>
              </c:strCache>
            </c:strRef>
          </c:tx>
          <c:invertIfNegative val="0"/>
          <c:cat>
            <c:strRef>
              <c:f>'Bygg og eiendom'!$A$124:$A$132</c:f>
              <c:strCache>
                <c:ptCount val="8"/>
                <c:pt idx="0">
                  <c:v>Ahus</c:v>
                </c:pt>
                <c:pt idx="1">
                  <c:v>HB</c:v>
                </c:pt>
                <c:pt idx="2">
                  <c:v>OUS</c:v>
                </c:pt>
                <c:pt idx="3">
                  <c:v>St.Olav</c:v>
                </c:pt>
                <c:pt idx="4">
                  <c:v>STHF</c:v>
                </c:pt>
                <c:pt idx="5">
                  <c:v>SUS</c:v>
                </c:pt>
                <c:pt idx="6">
                  <c:v>SØ</c:v>
                </c:pt>
                <c:pt idx="7">
                  <c:v>UNN</c:v>
                </c:pt>
              </c:strCache>
            </c:strRef>
          </c:cat>
          <c:val>
            <c:numRef>
              <c:f>'Bygg og eiendom'!$C$124:$C$132</c:f>
              <c:numCache>
                <c:formatCode>_ * #,##0_ ;_ * \-#,##0_ ;_ * "-"??_ ;_ @_ </c:formatCode>
                <c:ptCount val="8"/>
                <c:pt idx="0">
                  <c:v>90.880265004296916</c:v>
                </c:pt>
                <c:pt idx="1">
                  <c:v>46.133148250236296</c:v>
                </c:pt>
                <c:pt idx="2">
                  <c:v>38.082506343528522</c:v>
                </c:pt>
                <c:pt idx="3">
                  <c:v>181.30068073253594</c:v>
                </c:pt>
                <c:pt idx="4">
                  <c:v>22.082284657391362</c:v>
                </c:pt>
                <c:pt idx="5">
                  <c:v>115.82749750215876</c:v>
                </c:pt>
                <c:pt idx="6">
                  <c:v>36.445165049527532</c:v>
                </c:pt>
                <c:pt idx="7">
                  <c:v>250.58101102154001</c:v>
                </c:pt>
              </c:numCache>
            </c:numRef>
          </c:val>
        </c:ser>
        <c:ser>
          <c:idx val="2"/>
          <c:order val="2"/>
          <c:tx>
            <c:strRef>
              <c:f>'Bygg og eiendom'!$D$122:$D$123</c:f>
              <c:strCache>
                <c:ptCount val="1"/>
                <c:pt idx="0">
                  <c:v>33 Reparasjon av skader </c:v>
                </c:pt>
              </c:strCache>
            </c:strRef>
          </c:tx>
          <c:invertIfNegative val="0"/>
          <c:cat>
            <c:strRef>
              <c:f>'Bygg og eiendom'!$A$124:$A$132</c:f>
              <c:strCache>
                <c:ptCount val="8"/>
                <c:pt idx="0">
                  <c:v>Ahus</c:v>
                </c:pt>
                <c:pt idx="1">
                  <c:v>HB</c:v>
                </c:pt>
                <c:pt idx="2">
                  <c:v>OUS</c:v>
                </c:pt>
                <c:pt idx="3">
                  <c:v>St.Olav</c:v>
                </c:pt>
                <c:pt idx="4">
                  <c:v>STHF</c:v>
                </c:pt>
                <c:pt idx="5">
                  <c:v>SUS</c:v>
                </c:pt>
                <c:pt idx="6">
                  <c:v>SØ</c:v>
                </c:pt>
                <c:pt idx="7">
                  <c:v>UNN</c:v>
                </c:pt>
              </c:strCache>
            </c:strRef>
          </c:cat>
          <c:val>
            <c:numRef>
              <c:f>'Bygg og eiendom'!$D$124:$D$132</c:f>
              <c:numCache>
                <c:formatCode>_ * #,##0_ ;_ * \-#,##0_ ;_ * "-"??_ ;_ @_ </c:formatCode>
                <c:ptCount val="8"/>
                <c:pt idx="0">
                  <c:v>29.48862738563971</c:v>
                </c:pt>
                <c:pt idx="1">
                  <c:v>6.5904497500337547</c:v>
                </c:pt>
                <c:pt idx="2">
                  <c:v>4.8316979404678992</c:v>
                </c:pt>
                <c:pt idx="3">
                  <c:v>2.7385492457275253</c:v>
                </c:pt>
                <c:pt idx="4">
                  <c:v>1.5283743527620546</c:v>
                </c:pt>
                <c:pt idx="5">
                  <c:v>56.914612258184107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3"/>
          <c:order val="3"/>
          <c:tx>
            <c:strRef>
              <c:f>'Bygg og eiendom'!$E$122:$E$123</c:f>
              <c:strCache>
                <c:ptCount val="1"/>
                <c:pt idx="0">
                  <c:v>34 Utendørs drift, vedlikehold, reparasjoner </c:v>
                </c:pt>
              </c:strCache>
            </c:strRef>
          </c:tx>
          <c:invertIfNegative val="0"/>
          <c:cat>
            <c:strRef>
              <c:f>'Bygg og eiendom'!$A$124:$A$132</c:f>
              <c:strCache>
                <c:ptCount val="8"/>
                <c:pt idx="0">
                  <c:v>Ahus</c:v>
                </c:pt>
                <c:pt idx="1">
                  <c:v>HB</c:v>
                </c:pt>
                <c:pt idx="2">
                  <c:v>OUS</c:v>
                </c:pt>
                <c:pt idx="3">
                  <c:v>St.Olav</c:v>
                </c:pt>
                <c:pt idx="4">
                  <c:v>STHF</c:v>
                </c:pt>
                <c:pt idx="5">
                  <c:v>SUS</c:v>
                </c:pt>
                <c:pt idx="6">
                  <c:v>SØ</c:v>
                </c:pt>
                <c:pt idx="7">
                  <c:v>UNN</c:v>
                </c:pt>
              </c:strCache>
            </c:strRef>
          </c:cat>
          <c:val>
            <c:numRef>
              <c:f>'Bygg og eiendom'!$E$124:$E$132</c:f>
              <c:numCache>
                <c:formatCode>_ * #,##0_ ;_ * \-#,##0_ ;_ * "-"??_ ;_ @_ </c:formatCode>
                <c:ptCount val="8"/>
                <c:pt idx="0">
                  <c:v>56.452504136390374</c:v>
                </c:pt>
                <c:pt idx="1">
                  <c:v>28.081634637149797</c:v>
                </c:pt>
                <c:pt idx="2">
                  <c:v>12.871608300172623</c:v>
                </c:pt>
                <c:pt idx="3">
                  <c:v>12.793661589425897</c:v>
                </c:pt>
                <c:pt idx="4">
                  <c:v>30.103122635036087</c:v>
                </c:pt>
                <c:pt idx="5">
                  <c:v>4.2271159314800331</c:v>
                </c:pt>
                <c:pt idx="6">
                  <c:v>24.680161122792796</c:v>
                </c:pt>
                <c:pt idx="7">
                  <c:v>28.092246672958353</c:v>
                </c:pt>
              </c:numCache>
            </c:numRef>
          </c:val>
        </c:ser>
        <c:ser>
          <c:idx val="4"/>
          <c:order val="4"/>
          <c:tx>
            <c:strRef>
              <c:f>'Bygg og eiendom'!$F$122:$F$123</c:f>
              <c:strCache>
                <c:ptCount val="1"/>
                <c:pt idx="0">
                  <c:v>4 Utvikling og utskftningskostnader </c:v>
                </c:pt>
              </c:strCache>
            </c:strRef>
          </c:tx>
          <c:invertIfNegative val="0"/>
          <c:cat>
            <c:strRef>
              <c:f>'Bygg og eiendom'!$A$124:$A$132</c:f>
              <c:strCache>
                <c:ptCount val="8"/>
                <c:pt idx="0">
                  <c:v>Ahus</c:v>
                </c:pt>
                <c:pt idx="1">
                  <c:v>HB</c:v>
                </c:pt>
                <c:pt idx="2">
                  <c:v>OUS</c:v>
                </c:pt>
                <c:pt idx="3">
                  <c:v>St.Olav</c:v>
                </c:pt>
                <c:pt idx="4">
                  <c:v>STHF</c:v>
                </c:pt>
                <c:pt idx="5">
                  <c:v>SUS</c:v>
                </c:pt>
                <c:pt idx="6">
                  <c:v>SØ</c:v>
                </c:pt>
                <c:pt idx="7">
                  <c:v>UNN</c:v>
                </c:pt>
              </c:strCache>
            </c:strRef>
          </c:cat>
          <c:val>
            <c:numRef>
              <c:f>'Bygg og eiendom'!$F$124:$F$132</c:f>
              <c:numCache>
                <c:formatCode>_ * #,##0_ ;_ * \-#,##0_ ;_ * "-"??_ ;_ @_ </c:formatCode>
                <c:ptCount val="8"/>
                <c:pt idx="0">
                  <c:v>208.41014306560976</c:v>
                </c:pt>
                <c:pt idx="1">
                  <c:v>234.55671156721988</c:v>
                </c:pt>
                <c:pt idx="2">
                  <c:v>594.39402620758733</c:v>
                </c:pt>
                <c:pt idx="3">
                  <c:v>92.688307800439958</c:v>
                </c:pt>
                <c:pt idx="4">
                  <c:v>150.21098026517518</c:v>
                </c:pt>
                <c:pt idx="5">
                  <c:v>400.55879307928444</c:v>
                </c:pt>
                <c:pt idx="6">
                  <c:v>446.6597421021965</c:v>
                </c:pt>
                <c:pt idx="7">
                  <c:v>699.83661013848644</c:v>
                </c:pt>
              </c:numCache>
            </c:numRef>
          </c:val>
        </c:ser>
        <c:ser>
          <c:idx val="5"/>
          <c:order val="5"/>
          <c:tx>
            <c:strRef>
              <c:f>'Bygg og eiendom'!$G$122:$G$123</c:f>
              <c:strCache>
                <c:ptCount val="1"/>
                <c:pt idx="0">
                  <c:v>44 Utendørs - utvikling og utskiftning </c:v>
                </c:pt>
              </c:strCache>
            </c:strRef>
          </c:tx>
          <c:invertIfNegative val="0"/>
          <c:cat>
            <c:strRef>
              <c:f>'Bygg og eiendom'!$A$124:$A$132</c:f>
              <c:strCache>
                <c:ptCount val="8"/>
                <c:pt idx="0">
                  <c:v>Ahus</c:v>
                </c:pt>
                <c:pt idx="1">
                  <c:v>HB</c:v>
                </c:pt>
                <c:pt idx="2">
                  <c:v>OUS</c:v>
                </c:pt>
                <c:pt idx="3">
                  <c:v>St.Olav</c:v>
                </c:pt>
                <c:pt idx="4">
                  <c:v>STHF</c:v>
                </c:pt>
                <c:pt idx="5">
                  <c:v>SUS</c:v>
                </c:pt>
                <c:pt idx="6">
                  <c:v>SØ</c:v>
                </c:pt>
                <c:pt idx="7">
                  <c:v>UNN</c:v>
                </c:pt>
              </c:strCache>
            </c:strRef>
          </c:cat>
          <c:val>
            <c:numRef>
              <c:f>'Bygg og eiendom'!$G$124:$G$132</c:f>
              <c:numCache>
                <c:formatCode>_ * #,##0_ ;_ * \-#,##0_ ;_ * "-"??_ ;_ @_ </c:formatCode>
                <c:ptCount val="8"/>
                <c:pt idx="0">
                  <c:v>0</c:v>
                </c:pt>
                <c:pt idx="1">
                  <c:v>17.840277597343547</c:v>
                </c:pt>
                <c:pt idx="2">
                  <c:v>0</c:v>
                </c:pt>
                <c:pt idx="3">
                  <c:v>0</c:v>
                </c:pt>
                <c:pt idx="4">
                  <c:v>5.205841578952574E-2</c:v>
                </c:pt>
                <c:pt idx="5">
                  <c:v>0</c:v>
                </c:pt>
                <c:pt idx="6">
                  <c:v>0</c:v>
                </c:pt>
                <c:pt idx="7">
                  <c:v>0.4614828149620212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84610048"/>
        <c:axId val="84615936"/>
      </c:barChart>
      <c:catAx>
        <c:axId val="84610048"/>
        <c:scaling>
          <c:orientation val="minMax"/>
        </c:scaling>
        <c:delete val="0"/>
        <c:axPos val="b"/>
        <c:majorTickMark val="none"/>
        <c:minorTickMark val="none"/>
        <c:tickLblPos val="nextTo"/>
        <c:crossAx val="84615936"/>
        <c:crosses val="autoZero"/>
        <c:auto val="1"/>
        <c:lblAlgn val="ctr"/>
        <c:lblOffset val="100"/>
        <c:noMultiLvlLbl val="0"/>
      </c:catAx>
      <c:valAx>
        <c:axId val="84615936"/>
        <c:scaling>
          <c:orientation val="minMax"/>
        </c:scaling>
        <c:delete val="0"/>
        <c:axPos val="l"/>
        <c:majorGridlines/>
        <c:numFmt formatCode="_ * #,##0_ ;_ * \-#,##0_ ;_ * &quot;-&quot;??_ ;_ @_ " sourceLinked="1"/>
        <c:majorTickMark val="none"/>
        <c:minorTickMark val="none"/>
        <c:tickLblPos val="nextTo"/>
        <c:crossAx val="8461004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[NfN Rapport Sykehus Masterfil 20052015.xlsx]Bygg og eiendom!Pivottabell1</c:name>
    <c:fmtId val="28"/>
  </c:pivotSource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>
                <a:effectLst/>
              </a:rPr>
              <a:t>Driftskostnader i kr per kvm 2014</a:t>
            </a:r>
            <a:endParaRPr lang="nb-NO">
              <a:effectLst/>
            </a:endParaRPr>
          </a:p>
        </c:rich>
      </c:tx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</c:pivotFmt>
      <c:pivotFmt>
        <c:idx val="17"/>
        <c:marker>
          <c:symbol val="none"/>
        </c:marker>
      </c:pivotFmt>
      <c:pivotFmt>
        <c:idx val="18"/>
        <c:marker>
          <c:symbol val="none"/>
        </c:marker>
      </c:pivotFmt>
      <c:pivotFmt>
        <c:idx val="19"/>
        <c:marker>
          <c:symbol val="none"/>
        </c:marker>
      </c:pivotFmt>
      <c:pivotFmt>
        <c:idx val="20"/>
        <c:marker>
          <c:symbol val="none"/>
        </c:marker>
      </c:pivotFmt>
      <c:pivotFmt>
        <c:idx val="21"/>
        <c:marker>
          <c:symbol val="none"/>
        </c:marker>
      </c:pivotFmt>
      <c:pivotFmt>
        <c:idx val="22"/>
        <c:marker>
          <c:symbol val="none"/>
        </c:marker>
      </c:pivotFmt>
      <c:pivotFmt>
        <c:idx val="23"/>
        <c:marker>
          <c:symbol val="none"/>
        </c:marker>
      </c:pivotFmt>
    </c:pivotFmts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'Bygg og eiendom'!$B$152:$B$153</c:f>
              <c:strCache>
                <c:ptCount val="1"/>
                <c:pt idx="0">
                  <c:v>312 Drift Bygg </c:v>
                </c:pt>
              </c:strCache>
            </c:strRef>
          </c:tx>
          <c:invertIfNegative val="0"/>
          <c:cat>
            <c:strRef>
              <c:f>'Bygg og eiendom'!$A$154:$A$162</c:f>
              <c:strCache>
                <c:ptCount val="8"/>
                <c:pt idx="0">
                  <c:v>Ahus</c:v>
                </c:pt>
                <c:pt idx="1">
                  <c:v>HB</c:v>
                </c:pt>
                <c:pt idx="2">
                  <c:v>OUS</c:v>
                </c:pt>
                <c:pt idx="3">
                  <c:v>St.Olav</c:v>
                </c:pt>
                <c:pt idx="4">
                  <c:v>STHF</c:v>
                </c:pt>
                <c:pt idx="5">
                  <c:v>SUS</c:v>
                </c:pt>
                <c:pt idx="6">
                  <c:v>SØ</c:v>
                </c:pt>
                <c:pt idx="7">
                  <c:v>UNN</c:v>
                </c:pt>
              </c:strCache>
            </c:strRef>
          </c:cat>
          <c:val>
            <c:numRef>
              <c:f>'Bygg og eiendom'!$B$154:$B$162</c:f>
              <c:numCache>
                <c:formatCode>_ * #,##0_ ;_ * \-#,##0_ ;_ * "-"??_ ;_ @_ </c:formatCode>
                <c:ptCount val="8"/>
                <c:pt idx="0">
                  <c:v>29.819319998914231</c:v>
                </c:pt>
                <c:pt idx="1">
                  <c:v>110.24386252999251</c:v>
                </c:pt>
                <c:pt idx="2">
                  <c:v>74.817560571958836</c:v>
                </c:pt>
                <c:pt idx="3">
                  <c:v>76.555739680187614</c:v>
                </c:pt>
                <c:pt idx="4">
                  <c:v>35.518545685944183</c:v>
                </c:pt>
                <c:pt idx="5">
                  <c:v>18.540537363635952</c:v>
                </c:pt>
                <c:pt idx="6">
                  <c:v>193.43348618042714</c:v>
                </c:pt>
                <c:pt idx="7">
                  <c:v>242.02487018197391</c:v>
                </c:pt>
              </c:numCache>
            </c:numRef>
          </c:val>
        </c:ser>
        <c:ser>
          <c:idx val="1"/>
          <c:order val="1"/>
          <c:tx>
            <c:strRef>
              <c:f>'Bygg og eiendom'!$C$152:$C$153</c:f>
              <c:strCache>
                <c:ptCount val="1"/>
                <c:pt idx="0">
                  <c:v>313 Drift VVS </c:v>
                </c:pt>
              </c:strCache>
            </c:strRef>
          </c:tx>
          <c:invertIfNegative val="0"/>
          <c:cat>
            <c:strRef>
              <c:f>'Bygg og eiendom'!$A$154:$A$162</c:f>
              <c:strCache>
                <c:ptCount val="8"/>
                <c:pt idx="0">
                  <c:v>Ahus</c:v>
                </c:pt>
                <c:pt idx="1">
                  <c:v>HB</c:v>
                </c:pt>
                <c:pt idx="2">
                  <c:v>OUS</c:v>
                </c:pt>
                <c:pt idx="3">
                  <c:v>St.Olav</c:v>
                </c:pt>
                <c:pt idx="4">
                  <c:v>STHF</c:v>
                </c:pt>
                <c:pt idx="5">
                  <c:v>SUS</c:v>
                </c:pt>
                <c:pt idx="6">
                  <c:v>SØ</c:v>
                </c:pt>
                <c:pt idx="7">
                  <c:v>UNN</c:v>
                </c:pt>
              </c:strCache>
            </c:strRef>
          </c:cat>
          <c:val>
            <c:numRef>
              <c:f>'Bygg og eiendom'!$C$154:$C$162</c:f>
              <c:numCache>
                <c:formatCode>_ * #,##0_ ;_ * \-#,##0_ ;_ * "-"??_ ;_ @_ </c:formatCode>
                <c:ptCount val="8"/>
                <c:pt idx="0">
                  <c:v>41.38990880548792</c:v>
                </c:pt>
                <c:pt idx="1">
                  <c:v>48.548023755961815</c:v>
                </c:pt>
                <c:pt idx="2">
                  <c:v>81.831644714791381</c:v>
                </c:pt>
                <c:pt idx="3">
                  <c:v>25.451631040318848</c:v>
                </c:pt>
                <c:pt idx="4">
                  <c:v>46.994537428004342</c:v>
                </c:pt>
                <c:pt idx="5">
                  <c:v>52.443363427987578</c:v>
                </c:pt>
                <c:pt idx="6">
                  <c:v>0</c:v>
                </c:pt>
                <c:pt idx="7">
                  <c:v>74.119960586873106</c:v>
                </c:pt>
              </c:numCache>
            </c:numRef>
          </c:val>
        </c:ser>
        <c:ser>
          <c:idx val="2"/>
          <c:order val="2"/>
          <c:tx>
            <c:strRef>
              <c:f>'Bygg og eiendom'!$D$152:$D$153</c:f>
              <c:strCache>
                <c:ptCount val="1"/>
                <c:pt idx="0">
                  <c:v>314 Drift Elkraft </c:v>
                </c:pt>
              </c:strCache>
            </c:strRef>
          </c:tx>
          <c:invertIfNegative val="0"/>
          <c:cat>
            <c:strRef>
              <c:f>'Bygg og eiendom'!$A$154:$A$162</c:f>
              <c:strCache>
                <c:ptCount val="8"/>
                <c:pt idx="0">
                  <c:v>Ahus</c:v>
                </c:pt>
                <c:pt idx="1">
                  <c:v>HB</c:v>
                </c:pt>
                <c:pt idx="2">
                  <c:v>OUS</c:v>
                </c:pt>
                <c:pt idx="3">
                  <c:v>St.Olav</c:v>
                </c:pt>
                <c:pt idx="4">
                  <c:v>STHF</c:v>
                </c:pt>
                <c:pt idx="5">
                  <c:v>SUS</c:v>
                </c:pt>
                <c:pt idx="6">
                  <c:v>SØ</c:v>
                </c:pt>
                <c:pt idx="7">
                  <c:v>UNN</c:v>
                </c:pt>
              </c:strCache>
            </c:strRef>
          </c:cat>
          <c:val>
            <c:numRef>
              <c:f>'Bygg og eiendom'!$D$154:$D$162</c:f>
              <c:numCache>
                <c:formatCode>_ * #,##0_ ;_ * \-#,##0_ ;_ * "-"??_ ;_ @_ </c:formatCode>
                <c:ptCount val="8"/>
                <c:pt idx="0">
                  <c:v>51.6131140702878</c:v>
                </c:pt>
                <c:pt idx="1">
                  <c:v>48.130937876165333</c:v>
                </c:pt>
                <c:pt idx="2">
                  <c:v>72.479201000142226</c:v>
                </c:pt>
                <c:pt idx="3">
                  <c:v>28.261167719603701</c:v>
                </c:pt>
                <c:pt idx="4">
                  <c:v>26.709329771940585</c:v>
                </c:pt>
                <c:pt idx="5">
                  <c:v>20.059586511205246</c:v>
                </c:pt>
                <c:pt idx="6">
                  <c:v>0</c:v>
                </c:pt>
                <c:pt idx="7">
                  <c:v>136.4741881436334</c:v>
                </c:pt>
              </c:numCache>
            </c:numRef>
          </c:val>
        </c:ser>
        <c:ser>
          <c:idx val="3"/>
          <c:order val="3"/>
          <c:tx>
            <c:strRef>
              <c:f>'Bygg og eiendom'!$E$152:$E$153</c:f>
              <c:strCache>
                <c:ptCount val="1"/>
                <c:pt idx="0">
                  <c:v>315 Drift Tele og automatisering </c:v>
                </c:pt>
              </c:strCache>
            </c:strRef>
          </c:tx>
          <c:invertIfNegative val="0"/>
          <c:cat>
            <c:strRef>
              <c:f>'Bygg og eiendom'!$A$154:$A$162</c:f>
              <c:strCache>
                <c:ptCount val="8"/>
                <c:pt idx="0">
                  <c:v>Ahus</c:v>
                </c:pt>
                <c:pt idx="1">
                  <c:v>HB</c:v>
                </c:pt>
                <c:pt idx="2">
                  <c:v>OUS</c:v>
                </c:pt>
                <c:pt idx="3">
                  <c:v>St.Olav</c:v>
                </c:pt>
                <c:pt idx="4">
                  <c:v>STHF</c:v>
                </c:pt>
                <c:pt idx="5">
                  <c:v>SUS</c:v>
                </c:pt>
                <c:pt idx="6">
                  <c:v>SØ</c:v>
                </c:pt>
                <c:pt idx="7">
                  <c:v>UNN</c:v>
                </c:pt>
              </c:strCache>
            </c:strRef>
          </c:cat>
          <c:val>
            <c:numRef>
              <c:f>'Bygg og eiendom'!$E$154:$E$162</c:f>
              <c:numCache>
                <c:formatCode>_ * #,##0_ ;_ * \-#,##0_ ;_ * "-"??_ ;_ @_ </c:formatCode>
                <c:ptCount val="8"/>
                <c:pt idx="0">
                  <c:v>19.485588393580027</c:v>
                </c:pt>
                <c:pt idx="1">
                  <c:v>24.377348510189325</c:v>
                </c:pt>
                <c:pt idx="2">
                  <c:v>4.6757245710159667</c:v>
                </c:pt>
                <c:pt idx="3">
                  <c:v>8.8408378616427576</c:v>
                </c:pt>
                <c:pt idx="4">
                  <c:v>14.368586467654458</c:v>
                </c:pt>
                <c:pt idx="5">
                  <c:v>16.614600051539167</c:v>
                </c:pt>
                <c:pt idx="6">
                  <c:v>0</c:v>
                </c:pt>
                <c:pt idx="7">
                  <c:v>10.227456980239388</c:v>
                </c:pt>
              </c:numCache>
            </c:numRef>
          </c:val>
        </c:ser>
        <c:ser>
          <c:idx val="4"/>
          <c:order val="4"/>
          <c:tx>
            <c:strRef>
              <c:f>'Bygg og eiendom'!$F$152:$F$153</c:f>
              <c:strCache>
                <c:ptCount val="1"/>
                <c:pt idx="0">
                  <c:v>316 Drift Andre installasjoner </c:v>
                </c:pt>
              </c:strCache>
            </c:strRef>
          </c:tx>
          <c:invertIfNegative val="0"/>
          <c:cat>
            <c:strRef>
              <c:f>'Bygg og eiendom'!$A$154:$A$162</c:f>
              <c:strCache>
                <c:ptCount val="8"/>
                <c:pt idx="0">
                  <c:v>Ahus</c:v>
                </c:pt>
                <c:pt idx="1">
                  <c:v>HB</c:v>
                </c:pt>
                <c:pt idx="2">
                  <c:v>OUS</c:v>
                </c:pt>
                <c:pt idx="3">
                  <c:v>St.Olav</c:v>
                </c:pt>
                <c:pt idx="4">
                  <c:v>STHF</c:v>
                </c:pt>
                <c:pt idx="5">
                  <c:v>SUS</c:v>
                </c:pt>
                <c:pt idx="6">
                  <c:v>SØ</c:v>
                </c:pt>
                <c:pt idx="7">
                  <c:v>UNN</c:v>
                </c:pt>
              </c:strCache>
            </c:strRef>
          </c:cat>
          <c:val>
            <c:numRef>
              <c:f>'Bygg og eiendom'!$F$154:$F$162</c:f>
              <c:numCache>
                <c:formatCode>_ * #,##0_ ;_ * \-#,##0_ ;_ * "-"??_ ;_ @_ </c:formatCode>
                <c:ptCount val="8"/>
                <c:pt idx="0">
                  <c:v>29.199635891612438</c:v>
                </c:pt>
                <c:pt idx="1">
                  <c:v>45.49871682910873</c:v>
                </c:pt>
                <c:pt idx="2">
                  <c:v>0</c:v>
                </c:pt>
                <c:pt idx="3">
                  <c:v>29.127159779939245</c:v>
                </c:pt>
                <c:pt idx="4">
                  <c:v>8.7701285653349021</c:v>
                </c:pt>
                <c:pt idx="5">
                  <c:v>0</c:v>
                </c:pt>
                <c:pt idx="6">
                  <c:v>0</c:v>
                </c:pt>
                <c:pt idx="7">
                  <c:v>72.689779610774579</c:v>
                </c:pt>
              </c:numCache>
            </c:numRef>
          </c:val>
        </c:ser>
        <c:ser>
          <c:idx val="5"/>
          <c:order val="5"/>
          <c:tx>
            <c:strRef>
              <c:f>'Bygg og eiendom'!$G$152:$G$153</c:f>
              <c:strCache>
                <c:ptCount val="1"/>
                <c:pt idx="0">
                  <c:v>317 Drift Teknisk vakt </c:v>
                </c:pt>
              </c:strCache>
            </c:strRef>
          </c:tx>
          <c:invertIfNegative val="0"/>
          <c:cat>
            <c:strRef>
              <c:f>'Bygg og eiendom'!$A$154:$A$162</c:f>
              <c:strCache>
                <c:ptCount val="8"/>
                <c:pt idx="0">
                  <c:v>Ahus</c:v>
                </c:pt>
                <c:pt idx="1">
                  <c:v>HB</c:v>
                </c:pt>
                <c:pt idx="2">
                  <c:v>OUS</c:v>
                </c:pt>
                <c:pt idx="3">
                  <c:v>St.Olav</c:v>
                </c:pt>
                <c:pt idx="4">
                  <c:v>STHF</c:v>
                </c:pt>
                <c:pt idx="5">
                  <c:v>SUS</c:v>
                </c:pt>
                <c:pt idx="6">
                  <c:v>SØ</c:v>
                </c:pt>
                <c:pt idx="7">
                  <c:v>UNN</c:v>
                </c:pt>
              </c:strCache>
            </c:strRef>
          </c:cat>
          <c:val>
            <c:numRef>
              <c:f>'Bygg og eiendom'!$G$154:$G$162</c:f>
              <c:numCache>
                <c:formatCode>_ * #,##0_ ;_ * \-#,##0_ ;_ * "-"??_ ;_ @_ </c:formatCode>
                <c:ptCount val="8"/>
                <c:pt idx="0">
                  <c:v>16.483780893067802</c:v>
                </c:pt>
                <c:pt idx="1">
                  <c:v>16.798067133960835</c:v>
                </c:pt>
                <c:pt idx="2">
                  <c:v>11.934871406733455</c:v>
                </c:pt>
                <c:pt idx="3">
                  <c:v>15.830678121278094</c:v>
                </c:pt>
                <c:pt idx="4">
                  <c:v>13.143986072786168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84678912"/>
        <c:axId val="84684800"/>
      </c:barChart>
      <c:catAx>
        <c:axId val="84678912"/>
        <c:scaling>
          <c:orientation val="minMax"/>
        </c:scaling>
        <c:delete val="0"/>
        <c:axPos val="b"/>
        <c:majorTickMark val="none"/>
        <c:minorTickMark val="none"/>
        <c:tickLblPos val="nextTo"/>
        <c:crossAx val="84684800"/>
        <c:crosses val="autoZero"/>
        <c:auto val="1"/>
        <c:lblAlgn val="ctr"/>
        <c:lblOffset val="100"/>
        <c:noMultiLvlLbl val="0"/>
      </c:catAx>
      <c:valAx>
        <c:axId val="84684800"/>
        <c:scaling>
          <c:orientation val="minMax"/>
        </c:scaling>
        <c:delete val="0"/>
        <c:axPos val="l"/>
        <c:majorGridlines/>
        <c:numFmt formatCode="_ * #,##0_ ;_ * \-#,##0_ ;_ * &quot;-&quot;??_ ;_ @_ " sourceLinked="1"/>
        <c:majorTickMark val="none"/>
        <c:minorTickMark val="none"/>
        <c:tickLblPos val="nextTo"/>
        <c:crossAx val="8467891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[NfN Rapport Sykehus Masterfil 20052015.xlsx]Bygg og eiendom!Pivottabell2</c:name>
    <c:fmtId val="29"/>
  </c:pivotSource>
  <c:chart>
    <c:title>
      <c:tx>
        <c:rich>
          <a:bodyPr/>
          <a:lstStyle/>
          <a:p>
            <a:pPr>
              <a:defRPr/>
            </a:pPr>
            <a:r>
              <a:rPr lang="en-US" sz="1800" b="1" i="0" baseline="0">
                <a:effectLst/>
              </a:rPr>
              <a:t>Kostnader "relatert til hverandre" i kr per kvm 2014</a:t>
            </a:r>
            <a:endParaRPr lang="nb-NO">
              <a:effectLst/>
            </a:endParaRPr>
          </a:p>
        </c:rich>
      </c:tx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</c:pivotFmt>
      <c:pivotFmt>
        <c:idx val="17"/>
        <c:marker>
          <c:symbol val="none"/>
        </c:marker>
      </c:pivotFmt>
      <c:pivotFmt>
        <c:idx val="18"/>
        <c:marker>
          <c:symbol val="none"/>
        </c:marker>
      </c:pivotFmt>
      <c:pivotFmt>
        <c:idx val="19"/>
        <c:marker>
          <c:symbol val="none"/>
        </c:marker>
      </c:pivotFmt>
    </c:pivotFmts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'Bygg og eiendom'!$B$182:$B$183</c:f>
              <c:strCache>
                <c:ptCount val="1"/>
                <c:pt idx="0">
                  <c:v>31 Drift </c:v>
                </c:pt>
              </c:strCache>
            </c:strRef>
          </c:tx>
          <c:invertIfNegative val="0"/>
          <c:cat>
            <c:strRef>
              <c:f>'Bygg og eiendom'!$A$184:$A$192</c:f>
              <c:strCache>
                <c:ptCount val="8"/>
                <c:pt idx="0">
                  <c:v>Ahus</c:v>
                </c:pt>
                <c:pt idx="1">
                  <c:v>HB</c:v>
                </c:pt>
                <c:pt idx="2">
                  <c:v>OUS</c:v>
                </c:pt>
                <c:pt idx="3">
                  <c:v>St.Olav</c:v>
                </c:pt>
                <c:pt idx="4">
                  <c:v>STHF</c:v>
                </c:pt>
                <c:pt idx="5">
                  <c:v>SUS</c:v>
                </c:pt>
                <c:pt idx="6">
                  <c:v>SØ</c:v>
                </c:pt>
                <c:pt idx="7">
                  <c:v>UNN</c:v>
                </c:pt>
              </c:strCache>
            </c:strRef>
          </c:cat>
          <c:val>
            <c:numRef>
              <c:f>'Bygg og eiendom'!$B$184:$B$192</c:f>
              <c:numCache>
                <c:formatCode>_ * #,##0_ ;_ * \-#,##0_ ;_ * "-"??_ ;_ @_ </c:formatCode>
                <c:ptCount val="8"/>
                <c:pt idx="0">
                  <c:v>187.99134805295023</c:v>
                </c:pt>
                <c:pt idx="1">
                  <c:v>293.59695663537855</c:v>
                </c:pt>
                <c:pt idx="2">
                  <c:v>245.73900226464184</c:v>
                </c:pt>
                <c:pt idx="3">
                  <c:v>184.06721420297023</c:v>
                </c:pt>
                <c:pt idx="4">
                  <c:v>145.50511399166464</c:v>
                </c:pt>
                <c:pt idx="5">
                  <c:v>107.65808735436794</c:v>
                </c:pt>
                <c:pt idx="6">
                  <c:v>193.43348618042714</c:v>
                </c:pt>
                <c:pt idx="7">
                  <c:v>535.53625550349432</c:v>
                </c:pt>
              </c:numCache>
            </c:numRef>
          </c:val>
        </c:ser>
        <c:ser>
          <c:idx val="1"/>
          <c:order val="1"/>
          <c:tx>
            <c:strRef>
              <c:f>'Bygg og eiendom'!$C$182:$C$183</c:f>
              <c:strCache>
                <c:ptCount val="1"/>
                <c:pt idx="0">
                  <c:v>32 Vedlikehold </c:v>
                </c:pt>
              </c:strCache>
            </c:strRef>
          </c:tx>
          <c:invertIfNegative val="0"/>
          <c:cat>
            <c:strRef>
              <c:f>'Bygg og eiendom'!$A$184:$A$192</c:f>
              <c:strCache>
                <c:ptCount val="8"/>
                <c:pt idx="0">
                  <c:v>Ahus</c:v>
                </c:pt>
                <c:pt idx="1">
                  <c:v>HB</c:v>
                </c:pt>
                <c:pt idx="2">
                  <c:v>OUS</c:v>
                </c:pt>
                <c:pt idx="3">
                  <c:v>St.Olav</c:v>
                </c:pt>
                <c:pt idx="4">
                  <c:v>STHF</c:v>
                </c:pt>
                <c:pt idx="5">
                  <c:v>SUS</c:v>
                </c:pt>
                <c:pt idx="6">
                  <c:v>SØ</c:v>
                </c:pt>
                <c:pt idx="7">
                  <c:v>UNN</c:v>
                </c:pt>
              </c:strCache>
            </c:strRef>
          </c:cat>
          <c:val>
            <c:numRef>
              <c:f>'Bygg og eiendom'!$C$184:$C$192</c:f>
              <c:numCache>
                <c:formatCode>_ * #,##0_ ;_ * \-#,##0_ ;_ * "-"??_ ;_ @_ </c:formatCode>
                <c:ptCount val="8"/>
                <c:pt idx="0">
                  <c:v>90.880265004296916</c:v>
                </c:pt>
                <c:pt idx="1">
                  <c:v>46.133148250236296</c:v>
                </c:pt>
                <c:pt idx="2">
                  <c:v>38.082506343528522</c:v>
                </c:pt>
                <c:pt idx="3">
                  <c:v>181.30068073253594</c:v>
                </c:pt>
                <c:pt idx="4">
                  <c:v>22.082284657391362</c:v>
                </c:pt>
                <c:pt idx="5">
                  <c:v>115.82749750215876</c:v>
                </c:pt>
                <c:pt idx="6">
                  <c:v>36.445165049527532</c:v>
                </c:pt>
                <c:pt idx="7">
                  <c:v>250.58101102154001</c:v>
                </c:pt>
              </c:numCache>
            </c:numRef>
          </c:val>
        </c:ser>
        <c:ser>
          <c:idx val="2"/>
          <c:order val="2"/>
          <c:tx>
            <c:strRef>
              <c:f>'Bygg og eiendom'!$D$182:$D$183</c:f>
              <c:strCache>
                <c:ptCount val="1"/>
                <c:pt idx="0">
                  <c:v>33 Reparasjon av skader </c:v>
                </c:pt>
              </c:strCache>
            </c:strRef>
          </c:tx>
          <c:invertIfNegative val="0"/>
          <c:cat>
            <c:strRef>
              <c:f>'Bygg og eiendom'!$A$184:$A$192</c:f>
              <c:strCache>
                <c:ptCount val="8"/>
                <c:pt idx="0">
                  <c:v>Ahus</c:v>
                </c:pt>
                <c:pt idx="1">
                  <c:v>HB</c:v>
                </c:pt>
                <c:pt idx="2">
                  <c:v>OUS</c:v>
                </c:pt>
                <c:pt idx="3">
                  <c:v>St.Olav</c:v>
                </c:pt>
                <c:pt idx="4">
                  <c:v>STHF</c:v>
                </c:pt>
                <c:pt idx="5">
                  <c:v>SUS</c:v>
                </c:pt>
                <c:pt idx="6">
                  <c:v>SØ</c:v>
                </c:pt>
                <c:pt idx="7">
                  <c:v>UNN</c:v>
                </c:pt>
              </c:strCache>
            </c:strRef>
          </c:cat>
          <c:val>
            <c:numRef>
              <c:f>'Bygg og eiendom'!$D$184:$D$192</c:f>
              <c:numCache>
                <c:formatCode>_ * #,##0_ ;_ * \-#,##0_ ;_ * "-"??_ ;_ @_ </c:formatCode>
                <c:ptCount val="8"/>
                <c:pt idx="0">
                  <c:v>29.48862738563971</c:v>
                </c:pt>
                <c:pt idx="1">
                  <c:v>6.5904497500337547</c:v>
                </c:pt>
                <c:pt idx="2">
                  <c:v>4.8316979404678992</c:v>
                </c:pt>
                <c:pt idx="3">
                  <c:v>2.7385492457275253</c:v>
                </c:pt>
                <c:pt idx="4">
                  <c:v>1.5283743527620546</c:v>
                </c:pt>
                <c:pt idx="5">
                  <c:v>56.914612258184107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3"/>
          <c:order val="3"/>
          <c:tx>
            <c:strRef>
              <c:f>'Bygg og eiendom'!$E$182:$E$183</c:f>
              <c:strCache>
                <c:ptCount val="1"/>
                <c:pt idx="0">
                  <c:v>41 Utskiftning </c:v>
                </c:pt>
              </c:strCache>
            </c:strRef>
          </c:tx>
          <c:invertIfNegative val="0"/>
          <c:cat>
            <c:strRef>
              <c:f>'Bygg og eiendom'!$A$184:$A$192</c:f>
              <c:strCache>
                <c:ptCount val="8"/>
                <c:pt idx="0">
                  <c:v>Ahus</c:v>
                </c:pt>
                <c:pt idx="1">
                  <c:v>HB</c:v>
                </c:pt>
                <c:pt idx="2">
                  <c:v>OUS</c:v>
                </c:pt>
                <c:pt idx="3">
                  <c:v>St.Olav</c:v>
                </c:pt>
                <c:pt idx="4">
                  <c:v>STHF</c:v>
                </c:pt>
                <c:pt idx="5">
                  <c:v>SUS</c:v>
                </c:pt>
                <c:pt idx="6">
                  <c:v>SØ</c:v>
                </c:pt>
                <c:pt idx="7">
                  <c:v>UNN</c:v>
                </c:pt>
              </c:strCache>
            </c:strRef>
          </c:cat>
          <c:val>
            <c:numRef>
              <c:f>'Bygg og eiendom'!$E$184:$E$192</c:f>
              <c:numCache>
                <c:formatCode>_ * #,##0_ ;_ * \-#,##0_ ;_ * "-"??_ ;_ @_ </c:formatCode>
                <c:ptCount val="8"/>
                <c:pt idx="0">
                  <c:v>0</c:v>
                </c:pt>
                <c:pt idx="1">
                  <c:v>104.23780302124851</c:v>
                </c:pt>
                <c:pt idx="2">
                  <c:v>65.60650145061625</c:v>
                </c:pt>
                <c:pt idx="3">
                  <c:v>0</c:v>
                </c:pt>
                <c:pt idx="4">
                  <c:v>95.562999561957355</c:v>
                </c:pt>
                <c:pt idx="5">
                  <c:v>0</c:v>
                </c:pt>
                <c:pt idx="6">
                  <c:v>446.6597421021965</c:v>
                </c:pt>
                <c:pt idx="7">
                  <c:v>135.95865779178393</c:v>
                </c:pt>
              </c:numCache>
            </c:numRef>
          </c:val>
        </c:ser>
        <c:ser>
          <c:idx val="4"/>
          <c:order val="4"/>
          <c:tx>
            <c:strRef>
              <c:f>'Bygg og eiendom'!$F$182:$F$183</c:f>
              <c:strCache>
                <c:ptCount val="1"/>
                <c:pt idx="0">
                  <c:v>81 Service brukerutstyr </c:v>
                </c:pt>
              </c:strCache>
            </c:strRef>
          </c:tx>
          <c:invertIfNegative val="0"/>
          <c:cat>
            <c:strRef>
              <c:f>'Bygg og eiendom'!$A$184:$A$192</c:f>
              <c:strCache>
                <c:ptCount val="8"/>
                <c:pt idx="0">
                  <c:v>Ahus</c:v>
                </c:pt>
                <c:pt idx="1">
                  <c:v>HB</c:v>
                </c:pt>
                <c:pt idx="2">
                  <c:v>OUS</c:v>
                </c:pt>
                <c:pt idx="3">
                  <c:v>St.Olav</c:v>
                </c:pt>
                <c:pt idx="4">
                  <c:v>STHF</c:v>
                </c:pt>
                <c:pt idx="5">
                  <c:v>SUS</c:v>
                </c:pt>
                <c:pt idx="6">
                  <c:v>SØ</c:v>
                </c:pt>
                <c:pt idx="7">
                  <c:v>UNN</c:v>
                </c:pt>
              </c:strCache>
            </c:strRef>
          </c:cat>
          <c:val>
            <c:numRef>
              <c:f>'Bygg og eiendom'!$F$184:$F$192</c:f>
              <c:numCache>
                <c:formatCode>_ * #,##0_ ;_ * \-#,##0_ ;_ * "-"??_ ;_ @_ </c:formatCode>
                <c:ptCount val="8"/>
                <c:pt idx="0">
                  <c:v>14.760547112164222</c:v>
                </c:pt>
                <c:pt idx="1">
                  <c:v>16.066789524735338</c:v>
                </c:pt>
                <c:pt idx="2">
                  <c:v>0</c:v>
                </c:pt>
                <c:pt idx="3">
                  <c:v>0</c:v>
                </c:pt>
                <c:pt idx="4">
                  <c:v>22.805591245278066</c:v>
                </c:pt>
                <c:pt idx="5">
                  <c:v>0</c:v>
                </c:pt>
                <c:pt idx="6">
                  <c:v>3.0094363887405349</c:v>
                </c:pt>
                <c:pt idx="7">
                  <c:v>10.004539367624556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84734720"/>
        <c:axId val="84736256"/>
      </c:barChart>
      <c:catAx>
        <c:axId val="84734720"/>
        <c:scaling>
          <c:orientation val="minMax"/>
        </c:scaling>
        <c:delete val="0"/>
        <c:axPos val="b"/>
        <c:majorTickMark val="none"/>
        <c:minorTickMark val="none"/>
        <c:tickLblPos val="nextTo"/>
        <c:crossAx val="84736256"/>
        <c:crosses val="autoZero"/>
        <c:auto val="1"/>
        <c:lblAlgn val="ctr"/>
        <c:lblOffset val="100"/>
        <c:noMultiLvlLbl val="0"/>
      </c:catAx>
      <c:valAx>
        <c:axId val="84736256"/>
        <c:scaling>
          <c:orientation val="minMax"/>
        </c:scaling>
        <c:delete val="0"/>
        <c:axPos val="l"/>
        <c:majorGridlines/>
        <c:numFmt formatCode="_ * #,##0_ ;_ * \-#,##0_ ;_ * &quot;-&quot;??_ ;_ @_ " sourceLinked="1"/>
        <c:majorTickMark val="none"/>
        <c:minorTickMark val="none"/>
        <c:tickLblPos val="nextTo"/>
        <c:crossAx val="8473472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[NfN Rapport Sykehus Masterfil 20052015.xlsx]Bygg og eiendom!Pivottabell3</c:name>
    <c:fmtId val="30"/>
  </c:pivotSource>
  <c:chart>
    <c:title>
      <c:tx>
        <c:rich>
          <a:bodyPr/>
          <a:lstStyle/>
          <a:p>
            <a:pPr>
              <a:defRPr/>
            </a:pPr>
            <a:r>
              <a:rPr lang="en-US" sz="1800" b="1" i="0" baseline="0">
                <a:effectLst/>
              </a:rPr>
              <a:t>Kostnader utendørs (drift, vedlikehold, reparasjoner) i kr per kvm 2014</a:t>
            </a:r>
            <a:endParaRPr lang="nb-NO">
              <a:effectLst/>
            </a:endParaRPr>
          </a:p>
        </c:rich>
      </c:tx>
      <c:layout>
        <c:manualLayout>
          <c:xMode val="edge"/>
          <c:yMode val="edge"/>
          <c:x val="0.12486735870818916"/>
          <c:y val="2.6180454303033018E-2"/>
        </c:manualLayout>
      </c:layout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</c:pivotFmt>
      <c:pivotFmt>
        <c:idx val="17"/>
        <c:marker>
          <c:symbol val="none"/>
        </c:marker>
      </c:pivotFmt>
      <c:pivotFmt>
        <c:idx val="18"/>
        <c:marker>
          <c:symbol val="none"/>
        </c:marker>
      </c:pivotFmt>
      <c:pivotFmt>
        <c:idx val="19"/>
        <c:marker>
          <c:symbol val="none"/>
        </c:marker>
      </c:pivotFmt>
    </c:pivotFmts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'Bygg og eiendom'!$B$212:$B$213</c:f>
              <c:strCache>
                <c:ptCount val="1"/>
                <c:pt idx="0">
                  <c:v>341 Utendørs DVR Trafikkanlegg </c:v>
                </c:pt>
              </c:strCache>
            </c:strRef>
          </c:tx>
          <c:invertIfNegative val="0"/>
          <c:cat>
            <c:strRef>
              <c:f>'Bygg og eiendom'!$A$214:$A$222</c:f>
              <c:strCache>
                <c:ptCount val="8"/>
                <c:pt idx="0">
                  <c:v>Ahus</c:v>
                </c:pt>
                <c:pt idx="1">
                  <c:v>HB</c:v>
                </c:pt>
                <c:pt idx="2">
                  <c:v>OUS</c:v>
                </c:pt>
                <c:pt idx="3">
                  <c:v>St.Olav</c:v>
                </c:pt>
                <c:pt idx="4">
                  <c:v>STHF</c:v>
                </c:pt>
                <c:pt idx="5">
                  <c:v>SUS</c:v>
                </c:pt>
                <c:pt idx="6">
                  <c:v>SØ</c:v>
                </c:pt>
                <c:pt idx="7">
                  <c:v>UNN</c:v>
                </c:pt>
              </c:strCache>
            </c:strRef>
          </c:cat>
          <c:val>
            <c:numRef>
              <c:f>'Bygg og eiendom'!$B$214:$B$222</c:f>
              <c:numCache>
                <c:formatCode>_ * #,##0_ ;_ * \-#,##0_ ;_ * "-"??_ ;_ @_ </c:formatCode>
                <c:ptCount val="8"/>
                <c:pt idx="0">
                  <c:v>14.813472946981539</c:v>
                </c:pt>
                <c:pt idx="1">
                  <c:v>10.348407095114434</c:v>
                </c:pt>
                <c:pt idx="2">
                  <c:v>3.2050904664856779</c:v>
                </c:pt>
                <c:pt idx="3">
                  <c:v>0</c:v>
                </c:pt>
                <c:pt idx="4">
                  <c:v>12.136358438765622</c:v>
                </c:pt>
                <c:pt idx="5">
                  <c:v>0</c:v>
                </c:pt>
                <c:pt idx="6">
                  <c:v>7.2910597117016698</c:v>
                </c:pt>
                <c:pt idx="7">
                  <c:v>11.146265107325936</c:v>
                </c:pt>
              </c:numCache>
            </c:numRef>
          </c:val>
        </c:ser>
        <c:ser>
          <c:idx val="1"/>
          <c:order val="1"/>
          <c:tx>
            <c:strRef>
              <c:f>'Bygg og eiendom'!$C$212:$C$213</c:f>
              <c:strCache>
                <c:ptCount val="1"/>
                <c:pt idx="0">
                  <c:v>342 Utendørs  DVR Parkering </c:v>
                </c:pt>
              </c:strCache>
            </c:strRef>
          </c:tx>
          <c:invertIfNegative val="0"/>
          <c:cat>
            <c:strRef>
              <c:f>'Bygg og eiendom'!$A$214:$A$222</c:f>
              <c:strCache>
                <c:ptCount val="8"/>
                <c:pt idx="0">
                  <c:v>Ahus</c:v>
                </c:pt>
                <c:pt idx="1">
                  <c:v>HB</c:v>
                </c:pt>
                <c:pt idx="2">
                  <c:v>OUS</c:v>
                </c:pt>
                <c:pt idx="3">
                  <c:v>St.Olav</c:v>
                </c:pt>
                <c:pt idx="4">
                  <c:v>STHF</c:v>
                </c:pt>
                <c:pt idx="5">
                  <c:v>SUS</c:v>
                </c:pt>
                <c:pt idx="6">
                  <c:v>SØ</c:v>
                </c:pt>
                <c:pt idx="7">
                  <c:v>UNN</c:v>
                </c:pt>
              </c:strCache>
            </c:strRef>
          </c:cat>
          <c:val>
            <c:numRef>
              <c:f>'Bygg og eiendom'!$C$214:$C$222</c:f>
              <c:numCache>
                <c:formatCode>_ * #,##0_ ;_ * \-#,##0_ ;_ * "-"??_ ;_ @_ </c:formatCode>
                <c:ptCount val="8"/>
                <c:pt idx="0">
                  <c:v>28.375562662343409</c:v>
                </c:pt>
                <c:pt idx="1">
                  <c:v>17.733227542035365</c:v>
                </c:pt>
                <c:pt idx="2">
                  <c:v>9.0933017876287803</c:v>
                </c:pt>
                <c:pt idx="3">
                  <c:v>0</c:v>
                </c:pt>
                <c:pt idx="4">
                  <c:v>5.5268016680210525</c:v>
                </c:pt>
                <c:pt idx="5">
                  <c:v>0</c:v>
                </c:pt>
                <c:pt idx="6">
                  <c:v>17.389101411091126</c:v>
                </c:pt>
                <c:pt idx="7">
                  <c:v>0</c:v>
                </c:pt>
              </c:numCache>
            </c:numRef>
          </c:val>
        </c:ser>
        <c:ser>
          <c:idx val="2"/>
          <c:order val="2"/>
          <c:tx>
            <c:strRef>
              <c:f>'Bygg og eiendom'!$D$212:$D$213</c:f>
              <c:strCache>
                <c:ptCount val="1"/>
                <c:pt idx="0">
                  <c:v>343 Utendørs DVR VVS </c:v>
                </c:pt>
              </c:strCache>
            </c:strRef>
          </c:tx>
          <c:invertIfNegative val="0"/>
          <c:cat>
            <c:strRef>
              <c:f>'Bygg og eiendom'!$A$214:$A$222</c:f>
              <c:strCache>
                <c:ptCount val="8"/>
                <c:pt idx="0">
                  <c:v>Ahus</c:v>
                </c:pt>
                <c:pt idx="1">
                  <c:v>HB</c:v>
                </c:pt>
                <c:pt idx="2">
                  <c:v>OUS</c:v>
                </c:pt>
                <c:pt idx="3">
                  <c:v>St.Olav</c:v>
                </c:pt>
                <c:pt idx="4">
                  <c:v>STHF</c:v>
                </c:pt>
                <c:pt idx="5">
                  <c:v>SUS</c:v>
                </c:pt>
                <c:pt idx="6">
                  <c:v>SØ</c:v>
                </c:pt>
                <c:pt idx="7">
                  <c:v>UNN</c:v>
                </c:pt>
              </c:strCache>
            </c:strRef>
          </c:cat>
          <c:val>
            <c:numRef>
              <c:f>'Bygg og eiendom'!$D$214:$D$222</c:f>
              <c:numCache>
                <c:formatCode>_ * #,##0_ ;_ * \-#,##0_ ;_ * "-"??_ ;_ @_ </c:formatCode>
                <c:ptCount val="8"/>
                <c:pt idx="0">
                  <c:v>1.2058228319721345</c:v>
                </c:pt>
                <c:pt idx="1">
                  <c:v>0</c:v>
                </c:pt>
                <c:pt idx="2">
                  <c:v>0.1433040115145415</c:v>
                </c:pt>
                <c:pt idx="3">
                  <c:v>0</c:v>
                </c:pt>
                <c:pt idx="4">
                  <c:v>0.42956800017769275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3"/>
          <c:order val="3"/>
          <c:tx>
            <c:strRef>
              <c:f>'Bygg og eiendom'!$E$212:$E$213</c:f>
              <c:strCache>
                <c:ptCount val="1"/>
                <c:pt idx="0">
                  <c:v>344 Utendørs DVR Elkraft </c:v>
                </c:pt>
              </c:strCache>
            </c:strRef>
          </c:tx>
          <c:invertIfNegative val="0"/>
          <c:cat>
            <c:strRef>
              <c:f>'Bygg og eiendom'!$A$214:$A$222</c:f>
              <c:strCache>
                <c:ptCount val="8"/>
                <c:pt idx="0">
                  <c:v>Ahus</c:v>
                </c:pt>
                <c:pt idx="1">
                  <c:v>HB</c:v>
                </c:pt>
                <c:pt idx="2">
                  <c:v>OUS</c:v>
                </c:pt>
                <c:pt idx="3">
                  <c:v>St.Olav</c:v>
                </c:pt>
                <c:pt idx="4">
                  <c:v>STHF</c:v>
                </c:pt>
                <c:pt idx="5">
                  <c:v>SUS</c:v>
                </c:pt>
                <c:pt idx="6">
                  <c:v>SØ</c:v>
                </c:pt>
                <c:pt idx="7">
                  <c:v>UNN</c:v>
                </c:pt>
              </c:strCache>
            </c:strRef>
          </c:cat>
          <c:val>
            <c:numRef>
              <c:f>'Bygg og eiendom'!$E$214:$E$222</c:f>
              <c:numCache>
                <c:formatCode>_ * #,##0_ ;_ * \-#,##0_ ;_ * "-"??_ ;_ @_ </c:formatCode>
                <c:ptCount val="8"/>
                <c:pt idx="0">
                  <c:v>0.26144430233503752</c:v>
                </c:pt>
                <c:pt idx="1">
                  <c:v>0</c:v>
                </c:pt>
                <c:pt idx="2">
                  <c:v>0.286608023029083</c:v>
                </c:pt>
                <c:pt idx="3">
                  <c:v>0</c:v>
                </c:pt>
                <c:pt idx="4">
                  <c:v>0.10423887964273582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4"/>
          <c:order val="4"/>
          <c:tx>
            <c:strRef>
              <c:f>'Bygg og eiendom'!$F$212:$F$213</c:f>
              <c:strCache>
                <c:ptCount val="1"/>
                <c:pt idx="0">
                  <c:v>345 Utendørs DVR Parkareal </c:v>
                </c:pt>
              </c:strCache>
            </c:strRef>
          </c:tx>
          <c:invertIfNegative val="0"/>
          <c:cat>
            <c:strRef>
              <c:f>'Bygg og eiendom'!$A$214:$A$222</c:f>
              <c:strCache>
                <c:ptCount val="8"/>
                <c:pt idx="0">
                  <c:v>Ahus</c:v>
                </c:pt>
                <c:pt idx="1">
                  <c:v>HB</c:v>
                </c:pt>
                <c:pt idx="2">
                  <c:v>OUS</c:v>
                </c:pt>
                <c:pt idx="3">
                  <c:v>St.Olav</c:v>
                </c:pt>
                <c:pt idx="4">
                  <c:v>STHF</c:v>
                </c:pt>
                <c:pt idx="5">
                  <c:v>SUS</c:v>
                </c:pt>
                <c:pt idx="6">
                  <c:v>SØ</c:v>
                </c:pt>
                <c:pt idx="7">
                  <c:v>UNN</c:v>
                </c:pt>
              </c:strCache>
            </c:strRef>
          </c:cat>
          <c:val>
            <c:numRef>
              <c:f>'Bygg og eiendom'!$F$214:$F$222</c:f>
              <c:numCache>
                <c:formatCode>_ * #,##0_ ;_ * \-#,##0_ ;_ * "-"??_ ;_ @_ </c:formatCode>
                <c:ptCount val="8"/>
                <c:pt idx="0">
                  <c:v>11.796201392758254</c:v>
                </c:pt>
                <c:pt idx="1">
                  <c:v>0</c:v>
                </c:pt>
                <c:pt idx="2">
                  <c:v>0.1433040115145415</c:v>
                </c:pt>
                <c:pt idx="3">
                  <c:v>12.793661589425897</c:v>
                </c:pt>
                <c:pt idx="4">
                  <c:v>11.906155648428983</c:v>
                </c:pt>
                <c:pt idx="5">
                  <c:v>4.2271159314800331</c:v>
                </c:pt>
                <c:pt idx="6">
                  <c:v>0</c:v>
                </c:pt>
                <c:pt idx="7">
                  <c:v>16.945981565632419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84777984"/>
        <c:axId val="84792064"/>
      </c:barChart>
      <c:catAx>
        <c:axId val="84777984"/>
        <c:scaling>
          <c:orientation val="minMax"/>
        </c:scaling>
        <c:delete val="0"/>
        <c:axPos val="b"/>
        <c:majorTickMark val="none"/>
        <c:minorTickMark val="none"/>
        <c:tickLblPos val="nextTo"/>
        <c:crossAx val="84792064"/>
        <c:crosses val="autoZero"/>
        <c:auto val="1"/>
        <c:lblAlgn val="ctr"/>
        <c:lblOffset val="100"/>
        <c:noMultiLvlLbl val="0"/>
      </c:catAx>
      <c:valAx>
        <c:axId val="84792064"/>
        <c:scaling>
          <c:orientation val="minMax"/>
        </c:scaling>
        <c:delete val="0"/>
        <c:axPos val="l"/>
        <c:majorGridlines/>
        <c:numFmt formatCode="_ * #,##0_ ;_ * \-#,##0_ ;_ * &quot;-&quot;??_ ;_ @_ " sourceLinked="1"/>
        <c:majorTickMark val="none"/>
        <c:minorTickMark val="none"/>
        <c:tickLblPos val="nextTo"/>
        <c:crossAx val="8477798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  <c:userShapes r:id="rId2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[NfN Rapport Sykehus Masterfil 20052015.xlsx]Bygg og eiendom!Pivottabell4</c:name>
    <c:fmtId val="31"/>
  </c:pivotSource>
  <c:chart>
    <c:title>
      <c:tx>
        <c:rich>
          <a:bodyPr/>
          <a:lstStyle/>
          <a:p>
            <a:pPr>
              <a:defRPr/>
            </a:pPr>
            <a:r>
              <a:rPr lang="en-US" sz="1800" b="1" i="0" baseline="0">
                <a:effectLst/>
              </a:rPr>
              <a:t>Kostnader utvikling og hovedombygging i kr per kvm 2014</a:t>
            </a:r>
            <a:endParaRPr lang="nb-NO">
              <a:effectLst/>
            </a:endParaRPr>
          </a:p>
        </c:rich>
      </c:tx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</c:pivotFmts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'Bygg og eiendom'!$B$242:$B$243</c:f>
              <c:strCache>
                <c:ptCount val="1"/>
                <c:pt idx="0">
                  <c:v>13 Hovedombygging </c:v>
                </c:pt>
              </c:strCache>
            </c:strRef>
          </c:tx>
          <c:invertIfNegative val="0"/>
          <c:cat>
            <c:strRef>
              <c:f>'Bygg og eiendom'!$A$244:$A$252</c:f>
              <c:strCache>
                <c:ptCount val="8"/>
                <c:pt idx="0">
                  <c:v>Ahus</c:v>
                </c:pt>
                <c:pt idx="1">
                  <c:v>HB</c:v>
                </c:pt>
                <c:pt idx="2">
                  <c:v>OUS</c:v>
                </c:pt>
                <c:pt idx="3">
                  <c:v>St.Olav</c:v>
                </c:pt>
                <c:pt idx="4">
                  <c:v>STHF</c:v>
                </c:pt>
                <c:pt idx="5">
                  <c:v>SUS</c:v>
                </c:pt>
                <c:pt idx="6">
                  <c:v>SØ</c:v>
                </c:pt>
                <c:pt idx="7">
                  <c:v>UNN</c:v>
                </c:pt>
              </c:strCache>
            </c:strRef>
          </c:cat>
          <c:val>
            <c:numRef>
              <c:f>'Bygg og eiendom'!$B$244:$B$252</c:f>
              <c:numCache>
                <c:formatCode>_ * #,##0_ ;_ * \-#,##0_ ;_ * "-"??_ ;_ @_ </c:formatCode>
                <c:ptCount val="8"/>
                <c:pt idx="0">
                  <c:v>0</c:v>
                </c:pt>
                <c:pt idx="1">
                  <c:v>185.81189779816043</c:v>
                </c:pt>
                <c:pt idx="2">
                  <c:v>22.504194610013158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1"/>
          <c:order val="1"/>
          <c:tx>
            <c:strRef>
              <c:f>'Bygg og eiendom'!$C$242:$C$243</c:f>
              <c:strCache>
                <c:ptCount val="1"/>
                <c:pt idx="0">
                  <c:v>42 Utvikling </c:v>
                </c:pt>
              </c:strCache>
            </c:strRef>
          </c:tx>
          <c:invertIfNegative val="0"/>
          <c:cat>
            <c:strRef>
              <c:f>'Bygg og eiendom'!$A$244:$A$252</c:f>
              <c:strCache>
                <c:ptCount val="8"/>
                <c:pt idx="0">
                  <c:v>Ahus</c:v>
                </c:pt>
                <c:pt idx="1">
                  <c:v>HB</c:v>
                </c:pt>
                <c:pt idx="2">
                  <c:v>OUS</c:v>
                </c:pt>
                <c:pt idx="3">
                  <c:v>St.Olav</c:v>
                </c:pt>
                <c:pt idx="4">
                  <c:v>STHF</c:v>
                </c:pt>
                <c:pt idx="5">
                  <c:v>SUS</c:v>
                </c:pt>
                <c:pt idx="6">
                  <c:v>SØ</c:v>
                </c:pt>
                <c:pt idx="7">
                  <c:v>UNN</c:v>
                </c:pt>
              </c:strCache>
            </c:strRef>
          </c:cat>
          <c:val>
            <c:numRef>
              <c:f>'Bygg og eiendom'!$C$244:$C$252</c:f>
              <c:numCache>
                <c:formatCode>_ * #,##0_ ;_ * \-#,##0_ ;_ * "-"??_ ;_ @_ </c:formatCode>
                <c:ptCount val="8"/>
                <c:pt idx="0">
                  <c:v>203.18550455499874</c:v>
                </c:pt>
                <c:pt idx="1">
                  <c:v>82.822278480027734</c:v>
                </c:pt>
                <c:pt idx="2">
                  <c:v>432.62732473194848</c:v>
                </c:pt>
                <c:pt idx="3">
                  <c:v>92.688307800439958</c:v>
                </c:pt>
                <c:pt idx="4">
                  <c:v>43.541925042706694</c:v>
                </c:pt>
                <c:pt idx="5">
                  <c:v>400.55879307928444</c:v>
                </c:pt>
                <c:pt idx="6">
                  <c:v>0</c:v>
                </c:pt>
                <c:pt idx="7">
                  <c:v>563.41646953174052</c:v>
                </c:pt>
              </c:numCache>
            </c:numRef>
          </c:val>
        </c:ser>
        <c:ser>
          <c:idx val="2"/>
          <c:order val="2"/>
          <c:tx>
            <c:strRef>
              <c:f>'Bygg og eiendom'!$D$242:$D$243</c:f>
              <c:strCache>
                <c:ptCount val="1"/>
                <c:pt idx="0">
                  <c:v>43 Utvikling Offentlige krav og pålegg </c:v>
                </c:pt>
              </c:strCache>
            </c:strRef>
          </c:tx>
          <c:invertIfNegative val="0"/>
          <c:cat>
            <c:strRef>
              <c:f>'Bygg og eiendom'!$A$244:$A$252</c:f>
              <c:strCache>
                <c:ptCount val="8"/>
                <c:pt idx="0">
                  <c:v>Ahus</c:v>
                </c:pt>
                <c:pt idx="1">
                  <c:v>HB</c:v>
                </c:pt>
                <c:pt idx="2">
                  <c:v>OUS</c:v>
                </c:pt>
                <c:pt idx="3">
                  <c:v>St.Olav</c:v>
                </c:pt>
                <c:pt idx="4">
                  <c:v>STHF</c:v>
                </c:pt>
                <c:pt idx="5">
                  <c:v>SUS</c:v>
                </c:pt>
                <c:pt idx="6">
                  <c:v>SØ</c:v>
                </c:pt>
                <c:pt idx="7">
                  <c:v>UNN</c:v>
                </c:pt>
              </c:strCache>
            </c:strRef>
          </c:cat>
          <c:val>
            <c:numRef>
              <c:f>'Bygg og eiendom'!$D$244:$D$252</c:f>
              <c:numCache>
                <c:formatCode>_ * #,##0_ ;_ * \-#,##0_ ;_ * "-"??_ ;_ @_ </c:formatCode>
                <c:ptCount val="8"/>
                <c:pt idx="0">
                  <c:v>5.2246385106110251</c:v>
                </c:pt>
                <c:pt idx="1">
                  <c:v>29.656352468600105</c:v>
                </c:pt>
                <c:pt idx="2">
                  <c:v>96.16020002502259</c:v>
                </c:pt>
                <c:pt idx="3">
                  <c:v>0</c:v>
                </c:pt>
                <c:pt idx="4">
                  <c:v>11.053997244721581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3"/>
          <c:order val="3"/>
          <c:tx>
            <c:strRef>
              <c:f>'Bygg og eiendom'!$E$242:$E$243</c:f>
              <c:strCache>
                <c:ptCount val="1"/>
                <c:pt idx="0">
                  <c:v>44 Utendørs - utvikling og utskiftning </c:v>
                </c:pt>
              </c:strCache>
            </c:strRef>
          </c:tx>
          <c:invertIfNegative val="0"/>
          <c:cat>
            <c:strRef>
              <c:f>'Bygg og eiendom'!$A$244:$A$252</c:f>
              <c:strCache>
                <c:ptCount val="8"/>
                <c:pt idx="0">
                  <c:v>Ahus</c:v>
                </c:pt>
                <c:pt idx="1">
                  <c:v>HB</c:v>
                </c:pt>
                <c:pt idx="2">
                  <c:v>OUS</c:v>
                </c:pt>
                <c:pt idx="3">
                  <c:v>St.Olav</c:v>
                </c:pt>
                <c:pt idx="4">
                  <c:v>STHF</c:v>
                </c:pt>
                <c:pt idx="5">
                  <c:v>SUS</c:v>
                </c:pt>
                <c:pt idx="6">
                  <c:v>SØ</c:v>
                </c:pt>
                <c:pt idx="7">
                  <c:v>UNN</c:v>
                </c:pt>
              </c:strCache>
            </c:strRef>
          </c:cat>
          <c:val>
            <c:numRef>
              <c:f>'Bygg og eiendom'!$E$244:$E$252</c:f>
              <c:numCache>
                <c:formatCode>_ * #,##0_ ;_ * \-#,##0_ ;_ * "-"??_ ;_ @_ </c:formatCode>
                <c:ptCount val="8"/>
                <c:pt idx="0">
                  <c:v>0</c:v>
                </c:pt>
                <c:pt idx="1">
                  <c:v>17.840277597343547</c:v>
                </c:pt>
                <c:pt idx="2">
                  <c:v>0</c:v>
                </c:pt>
                <c:pt idx="3">
                  <c:v>0</c:v>
                </c:pt>
                <c:pt idx="4">
                  <c:v>5.205841578952574E-2</c:v>
                </c:pt>
                <c:pt idx="5">
                  <c:v>0</c:v>
                </c:pt>
                <c:pt idx="6">
                  <c:v>0</c:v>
                </c:pt>
                <c:pt idx="7">
                  <c:v>0.4614828149620212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84972672"/>
        <c:axId val="84974208"/>
      </c:barChart>
      <c:catAx>
        <c:axId val="84972672"/>
        <c:scaling>
          <c:orientation val="minMax"/>
        </c:scaling>
        <c:delete val="0"/>
        <c:axPos val="b"/>
        <c:majorTickMark val="none"/>
        <c:minorTickMark val="none"/>
        <c:tickLblPos val="nextTo"/>
        <c:crossAx val="84974208"/>
        <c:crosses val="autoZero"/>
        <c:auto val="1"/>
        <c:lblAlgn val="ctr"/>
        <c:lblOffset val="100"/>
        <c:noMultiLvlLbl val="0"/>
      </c:catAx>
      <c:valAx>
        <c:axId val="84974208"/>
        <c:scaling>
          <c:orientation val="minMax"/>
        </c:scaling>
        <c:delete val="0"/>
        <c:axPos val="l"/>
        <c:majorGridlines/>
        <c:numFmt formatCode="_ * #,##0_ ;_ * \-#,##0_ ;_ * &quot;-&quot;??_ ;_ @_ " sourceLinked="1"/>
        <c:majorTickMark val="none"/>
        <c:minorTickMark val="none"/>
        <c:tickLblPos val="nextTo"/>
        <c:crossAx val="8497267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[NfN Rapport Sykehus Masterfil 20052015.xlsx]Forsyning!Pivottabell1</c:name>
    <c:fmtId val="27"/>
  </c:pivotSource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>
                <a:effectLst/>
              </a:rPr>
              <a:t>Energi i kwh per kvm 2012-2014 post 51</a:t>
            </a:r>
            <a:endParaRPr lang="nb-NO">
              <a:effectLst/>
            </a:endParaRPr>
          </a:p>
        </c:rich>
      </c:tx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Forsyning!$B$3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multiLvlStrRef>
              <c:f>Forsyning!$A$4:$A$13</c:f>
              <c:multiLvlStrCache>
                <c:ptCount val="8"/>
                <c:lvl>
                  <c:pt idx="0">
                    <c:v>Ahus</c:v>
                  </c:pt>
                  <c:pt idx="1">
                    <c:v>HB</c:v>
                  </c:pt>
                  <c:pt idx="2">
                    <c:v>OUS</c:v>
                  </c:pt>
                  <c:pt idx="3">
                    <c:v>St.Olav</c:v>
                  </c:pt>
                  <c:pt idx="4">
                    <c:v>STHF</c:v>
                  </c:pt>
                  <c:pt idx="5">
                    <c:v>SUS</c:v>
                  </c:pt>
                  <c:pt idx="6">
                    <c:v>SØ</c:v>
                  </c:pt>
                  <c:pt idx="7">
                    <c:v>UNN</c:v>
                  </c:pt>
                </c:lvl>
                <c:lvl>
                  <c:pt idx="0">
                    <c:v>KWH pr KVM BTA</c:v>
                  </c:pt>
                </c:lvl>
              </c:multiLvlStrCache>
            </c:multiLvlStrRef>
          </c:cat>
          <c:val>
            <c:numRef>
              <c:f>Forsyning!$B$4:$B$13</c:f>
              <c:numCache>
                <c:formatCode>_ * #,##0_ ;_ * \-#,##0_ ;_ * "-"??_ ;_ @_ </c:formatCode>
                <c:ptCount val="8"/>
                <c:pt idx="0">
                  <c:v>310.93847698525587</c:v>
                </c:pt>
                <c:pt idx="1">
                  <c:v>315.33871718411973</c:v>
                </c:pt>
                <c:pt idx="2">
                  <c:v>309.35625317903038</c:v>
                </c:pt>
                <c:pt idx="4">
                  <c:v>315.86621361369862</c:v>
                </c:pt>
                <c:pt idx="5">
                  <c:v>247.61162256290697</c:v>
                </c:pt>
                <c:pt idx="6">
                  <c:v>0</c:v>
                </c:pt>
              </c:numCache>
            </c:numRef>
          </c:val>
        </c:ser>
        <c:ser>
          <c:idx val="1"/>
          <c:order val="1"/>
          <c:tx>
            <c:strRef>
              <c:f>Forsyning!$C$3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multiLvlStrRef>
              <c:f>Forsyning!$A$4:$A$13</c:f>
              <c:multiLvlStrCache>
                <c:ptCount val="8"/>
                <c:lvl>
                  <c:pt idx="0">
                    <c:v>Ahus</c:v>
                  </c:pt>
                  <c:pt idx="1">
                    <c:v>HB</c:v>
                  </c:pt>
                  <c:pt idx="2">
                    <c:v>OUS</c:v>
                  </c:pt>
                  <c:pt idx="3">
                    <c:v>St.Olav</c:v>
                  </c:pt>
                  <c:pt idx="4">
                    <c:v>STHF</c:v>
                  </c:pt>
                  <c:pt idx="5">
                    <c:v>SUS</c:v>
                  </c:pt>
                  <c:pt idx="6">
                    <c:v>SØ</c:v>
                  </c:pt>
                  <c:pt idx="7">
                    <c:v>UNN</c:v>
                  </c:pt>
                </c:lvl>
                <c:lvl>
                  <c:pt idx="0">
                    <c:v>KWH pr KVM BTA</c:v>
                  </c:pt>
                </c:lvl>
              </c:multiLvlStrCache>
            </c:multiLvlStrRef>
          </c:cat>
          <c:val>
            <c:numRef>
              <c:f>Forsyning!$C$4:$C$13</c:f>
              <c:numCache>
                <c:formatCode>_ * #,##0_ ;_ * \-#,##0_ ;_ * "-"??_ ;_ @_ </c:formatCode>
                <c:ptCount val="8"/>
                <c:pt idx="0">
                  <c:v>321.23342087491557</c:v>
                </c:pt>
                <c:pt idx="1">
                  <c:v>340.6084812500934</c:v>
                </c:pt>
                <c:pt idx="2">
                  <c:v>260.73271763915</c:v>
                </c:pt>
                <c:pt idx="3">
                  <c:v>320.92788485022822</c:v>
                </c:pt>
                <c:pt idx="4">
                  <c:v>289.65902893000879</c:v>
                </c:pt>
                <c:pt idx="5">
                  <c:v>267.04179866183449</c:v>
                </c:pt>
                <c:pt idx="6">
                  <c:v>294.72798975405084</c:v>
                </c:pt>
                <c:pt idx="7">
                  <c:v>222.6319569509057</c:v>
                </c:pt>
              </c:numCache>
            </c:numRef>
          </c:val>
        </c:ser>
        <c:ser>
          <c:idx val="2"/>
          <c:order val="2"/>
          <c:tx>
            <c:strRef>
              <c:f>Forsyning!$D$3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multiLvlStrRef>
              <c:f>Forsyning!$A$4:$A$13</c:f>
              <c:multiLvlStrCache>
                <c:ptCount val="8"/>
                <c:lvl>
                  <c:pt idx="0">
                    <c:v>Ahus</c:v>
                  </c:pt>
                  <c:pt idx="1">
                    <c:v>HB</c:v>
                  </c:pt>
                  <c:pt idx="2">
                    <c:v>OUS</c:v>
                  </c:pt>
                  <c:pt idx="3">
                    <c:v>St.Olav</c:v>
                  </c:pt>
                  <c:pt idx="4">
                    <c:v>STHF</c:v>
                  </c:pt>
                  <c:pt idx="5">
                    <c:v>SUS</c:v>
                  </c:pt>
                  <c:pt idx="6">
                    <c:v>SØ</c:v>
                  </c:pt>
                  <c:pt idx="7">
                    <c:v>UNN</c:v>
                  </c:pt>
                </c:lvl>
                <c:lvl>
                  <c:pt idx="0">
                    <c:v>KWH pr KVM BTA</c:v>
                  </c:pt>
                </c:lvl>
              </c:multiLvlStrCache>
            </c:multiLvlStrRef>
          </c:cat>
          <c:val>
            <c:numRef>
              <c:f>Forsyning!$D$4:$D$13</c:f>
              <c:numCache>
                <c:formatCode>_ * #,##0_ ;_ * \-#,##0_ ;_ * "-"??_ ;_ @_ </c:formatCode>
                <c:ptCount val="8"/>
                <c:pt idx="0">
                  <c:v>301.72071999285106</c:v>
                </c:pt>
                <c:pt idx="1">
                  <c:v>300.43258664377106</c:v>
                </c:pt>
                <c:pt idx="2">
                  <c:v>293.90955755442548</c:v>
                </c:pt>
                <c:pt idx="3">
                  <c:v>284.19415324942406</c:v>
                </c:pt>
                <c:pt idx="4">
                  <c:v>265.57676560021531</c:v>
                </c:pt>
                <c:pt idx="5">
                  <c:v>245.93639885890474</c:v>
                </c:pt>
                <c:pt idx="6">
                  <c:v>242.11860765586604</c:v>
                </c:pt>
                <c:pt idx="7">
                  <c:v>336.2182772139742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108800"/>
        <c:axId val="86110592"/>
      </c:barChart>
      <c:catAx>
        <c:axId val="86108800"/>
        <c:scaling>
          <c:orientation val="minMax"/>
        </c:scaling>
        <c:delete val="0"/>
        <c:axPos val="b"/>
        <c:majorTickMark val="none"/>
        <c:minorTickMark val="none"/>
        <c:tickLblPos val="nextTo"/>
        <c:crossAx val="86110592"/>
        <c:crosses val="autoZero"/>
        <c:auto val="1"/>
        <c:lblAlgn val="ctr"/>
        <c:lblOffset val="100"/>
        <c:noMultiLvlLbl val="0"/>
      </c:catAx>
      <c:valAx>
        <c:axId val="86110592"/>
        <c:scaling>
          <c:orientation val="minMax"/>
        </c:scaling>
        <c:delete val="0"/>
        <c:axPos val="l"/>
        <c:majorGridlines/>
        <c:numFmt formatCode="_ * #,##0_ ;_ * \-#,##0_ ;_ * &quot;-&quot;??_ ;_ @_ " sourceLinked="1"/>
        <c:majorTickMark val="none"/>
        <c:minorTickMark val="none"/>
        <c:tickLblPos val="nextTo"/>
        <c:crossAx val="8610880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[NfN Rapport Sykehus Masterfil 20052015.xlsx]Bakgrunnsinfo!Pivottabell5</c:name>
    <c:fmtId val="9"/>
  </c:pivotSource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 dirty="0" smtClean="0">
                <a:effectLst/>
              </a:rPr>
              <a:t>Post 2 </a:t>
            </a:r>
            <a:r>
              <a:rPr lang="en-US" sz="1800" b="1" i="0" baseline="0" dirty="0" err="1" smtClean="0">
                <a:effectLst/>
              </a:rPr>
              <a:t>Andel</a:t>
            </a:r>
            <a:r>
              <a:rPr lang="en-US" sz="1800" b="1" i="0" baseline="0" dirty="0" smtClean="0">
                <a:effectLst/>
              </a:rPr>
              <a:t> </a:t>
            </a:r>
            <a:r>
              <a:rPr lang="en-US" sz="1800" b="1" i="0" baseline="0" dirty="0">
                <a:effectLst/>
              </a:rPr>
              <a:t>Drift/FM, </a:t>
            </a:r>
            <a:r>
              <a:rPr lang="en-US" sz="1800" b="1" i="0" baseline="0" dirty="0" err="1">
                <a:effectLst/>
              </a:rPr>
              <a:t>Investering</a:t>
            </a:r>
            <a:r>
              <a:rPr lang="en-US" sz="1800" b="1" i="0" baseline="0" dirty="0">
                <a:effectLst/>
              </a:rPr>
              <a:t>/FM og Drift/</a:t>
            </a:r>
            <a:r>
              <a:rPr lang="en-US" sz="1800" b="1" i="0" baseline="0" dirty="0" err="1">
                <a:effectLst/>
              </a:rPr>
              <a:t>klinikk</a:t>
            </a:r>
            <a:r>
              <a:rPr lang="en-US" sz="1800" b="1" i="0" baseline="0" dirty="0">
                <a:effectLst/>
              </a:rPr>
              <a:t> </a:t>
            </a:r>
            <a:endParaRPr lang="en-US" sz="1800" b="1" i="0" baseline="0" dirty="0" smtClean="0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 dirty="0" err="1" smtClean="0">
                <a:effectLst/>
              </a:rPr>
              <a:t>kr</a:t>
            </a:r>
            <a:r>
              <a:rPr lang="en-US" sz="1800" b="1" i="0" baseline="0" dirty="0" smtClean="0">
                <a:effectLst/>
              </a:rPr>
              <a:t> </a:t>
            </a:r>
            <a:r>
              <a:rPr lang="en-US" sz="1800" b="1" i="0" baseline="0" dirty="0">
                <a:effectLst/>
              </a:rPr>
              <a:t>per </a:t>
            </a:r>
            <a:r>
              <a:rPr lang="en-US" sz="1800" b="1" i="0" baseline="0" dirty="0" err="1">
                <a:effectLst/>
              </a:rPr>
              <a:t>kvm</a:t>
            </a:r>
            <a:r>
              <a:rPr lang="en-US" sz="1800" b="1" i="0" baseline="0" dirty="0">
                <a:effectLst/>
              </a:rPr>
              <a:t> 2014 </a:t>
            </a:r>
            <a:endParaRPr lang="nb-NO" dirty="0">
              <a:effectLst/>
            </a:endParaRPr>
          </a:p>
        </c:rich>
      </c:tx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</c:pivotFmts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Bakgrunnsinfo!$B$92</c:f>
              <c:strCache>
                <c:ptCount val="1"/>
                <c:pt idx="0">
                  <c:v>Drift FM</c:v>
                </c:pt>
              </c:strCache>
            </c:strRef>
          </c:tx>
          <c:invertIfNegative val="0"/>
          <c:cat>
            <c:multiLvlStrRef>
              <c:f>Bakgrunnsinfo!$A$93:$A$102</c:f>
              <c:multiLvlStrCache>
                <c:ptCount val="8"/>
                <c:lvl>
                  <c:pt idx="0">
                    <c:v>Ahus</c:v>
                  </c:pt>
                  <c:pt idx="1">
                    <c:v>HB</c:v>
                  </c:pt>
                  <c:pt idx="2">
                    <c:v>OUS</c:v>
                  </c:pt>
                  <c:pt idx="3">
                    <c:v>St.Olav</c:v>
                  </c:pt>
                  <c:pt idx="4">
                    <c:v>STHF</c:v>
                  </c:pt>
                  <c:pt idx="5">
                    <c:v>SUS</c:v>
                  </c:pt>
                  <c:pt idx="6">
                    <c:v>SØ</c:v>
                  </c:pt>
                  <c:pt idx="7">
                    <c:v>UNN</c:v>
                  </c:pt>
                </c:lvl>
                <c:lvl>
                  <c:pt idx="0">
                    <c:v>2 Forvaltningskostnader </c:v>
                  </c:pt>
                </c:lvl>
              </c:multiLvlStrCache>
            </c:multiLvlStrRef>
          </c:cat>
          <c:val>
            <c:numRef>
              <c:f>Bakgrunnsinfo!$B$93:$B$102</c:f>
              <c:numCache>
                <c:formatCode>_ * #,##0_ ;_ * \-#,##0_ ;_ * "-"??_ ;_ @_ </c:formatCode>
                <c:ptCount val="8"/>
                <c:pt idx="0">
                  <c:v>49.359479282653766</c:v>
                </c:pt>
                <c:pt idx="1">
                  <c:v>38.84079417930694</c:v>
                </c:pt>
                <c:pt idx="2">
                  <c:v>35.648380815887705</c:v>
                </c:pt>
                <c:pt idx="3">
                  <c:v>40.785541656613603</c:v>
                </c:pt>
                <c:pt idx="4">
                  <c:v>32.493220403590385</c:v>
                </c:pt>
                <c:pt idx="5">
                  <c:v>45.607642263925754</c:v>
                </c:pt>
                <c:pt idx="6">
                  <c:v>65.579003369391742</c:v>
                </c:pt>
                <c:pt idx="7">
                  <c:v>36.627599998336997</c:v>
                </c:pt>
              </c:numCache>
            </c:numRef>
          </c:val>
        </c:ser>
        <c:ser>
          <c:idx val="1"/>
          <c:order val="1"/>
          <c:tx>
            <c:strRef>
              <c:f>Bakgrunnsinfo!$C$92</c:f>
              <c:strCache>
                <c:ptCount val="1"/>
                <c:pt idx="0">
                  <c:v>Invest FM</c:v>
                </c:pt>
              </c:strCache>
            </c:strRef>
          </c:tx>
          <c:invertIfNegative val="0"/>
          <c:cat>
            <c:multiLvlStrRef>
              <c:f>Bakgrunnsinfo!$A$93:$A$102</c:f>
              <c:multiLvlStrCache>
                <c:ptCount val="8"/>
                <c:lvl>
                  <c:pt idx="0">
                    <c:v>Ahus</c:v>
                  </c:pt>
                  <c:pt idx="1">
                    <c:v>HB</c:v>
                  </c:pt>
                  <c:pt idx="2">
                    <c:v>OUS</c:v>
                  </c:pt>
                  <c:pt idx="3">
                    <c:v>St.Olav</c:v>
                  </c:pt>
                  <c:pt idx="4">
                    <c:v>STHF</c:v>
                  </c:pt>
                  <c:pt idx="5">
                    <c:v>SUS</c:v>
                  </c:pt>
                  <c:pt idx="6">
                    <c:v>SØ</c:v>
                  </c:pt>
                  <c:pt idx="7">
                    <c:v>UNN</c:v>
                  </c:pt>
                </c:lvl>
                <c:lvl>
                  <c:pt idx="0">
                    <c:v>2 Forvaltningskostnader </c:v>
                  </c:pt>
                </c:lvl>
              </c:multiLvlStrCache>
            </c:multiLvlStrRef>
          </c:cat>
          <c:val>
            <c:numRef>
              <c:f>Bakgrunnsinfo!$C$93:$C$102</c:f>
              <c:numCache>
                <c:formatCode>_ * #,##0_ ;_ * \-#,##0_ ;_ * "-"??_ ;_ @_ 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2"/>
          <c:order val="2"/>
          <c:tx>
            <c:strRef>
              <c:f>Bakgrunnsinfo!$D$92</c:f>
              <c:strCache>
                <c:ptCount val="1"/>
                <c:pt idx="0">
                  <c:v>Drift Klinikk</c:v>
                </c:pt>
              </c:strCache>
            </c:strRef>
          </c:tx>
          <c:invertIfNegative val="0"/>
          <c:cat>
            <c:multiLvlStrRef>
              <c:f>Bakgrunnsinfo!$A$93:$A$102</c:f>
              <c:multiLvlStrCache>
                <c:ptCount val="8"/>
                <c:lvl>
                  <c:pt idx="0">
                    <c:v>Ahus</c:v>
                  </c:pt>
                  <c:pt idx="1">
                    <c:v>HB</c:v>
                  </c:pt>
                  <c:pt idx="2">
                    <c:v>OUS</c:v>
                  </c:pt>
                  <c:pt idx="3">
                    <c:v>St.Olav</c:v>
                  </c:pt>
                  <c:pt idx="4">
                    <c:v>STHF</c:v>
                  </c:pt>
                  <c:pt idx="5">
                    <c:v>SUS</c:v>
                  </c:pt>
                  <c:pt idx="6">
                    <c:v>SØ</c:v>
                  </c:pt>
                  <c:pt idx="7">
                    <c:v>UNN</c:v>
                  </c:pt>
                </c:lvl>
                <c:lvl>
                  <c:pt idx="0">
                    <c:v>2 Forvaltningskostnader </c:v>
                  </c:pt>
                </c:lvl>
              </c:multiLvlStrCache>
            </c:multiLvlStrRef>
          </c:cat>
          <c:val>
            <c:numRef>
              <c:f>Bakgrunnsinfo!$D$93:$D$102</c:f>
              <c:numCache>
                <c:formatCode>_ * #,##0_ ;_ * \-#,##0_ ;_ * "-"??_ ;_ @_ </c:formatCode>
                <c:ptCount val="8"/>
                <c:pt idx="0">
                  <c:v>8.7624265972331887</c:v>
                </c:pt>
                <c:pt idx="1">
                  <c:v>9.6417886485316799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8.730755958740942E-2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49177344"/>
        <c:axId val="49178880"/>
      </c:barChart>
      <c:catAx>
        <c:axId val="49177344"/>
        <c:scaling>
          <c:orientation val="minMax"/>
        </c:scaling>
        <c:delete val="0"/>
        <c:axPos val="b"/>
        <c:majorTickMark val="none"/>
        <c:minorTickMark val="none"/>
        <c:tickLblPos val="nextTo"/>
        <c:crossAx val="49178880"/>
        <c:crosses val="autoZero"/>
        <c:auto val="1"/>
        <c:lblAlgn val="ctr"/>
        <c:lblOffset val="100"/>
        <c:noMultiLvlLbl val="0"/>
      </c:catAx>
      <c:valAx>
        <c:axId val="49178880"/>
        <c:scaling>
          <c:orientation val="minMax"/>
        </c:scaling>
        <c:delete val="0"/>
        <c:axPos val="l"/>
        <c:majorGridlines/>
        <c:numFmt formatCode="_ * #,##0_ ;_ * \-#,##0_ ;_ * &quot;-&quot;??_ ;_ @_ " sourceLinked="1"/>
        <c:majorTickMark val="none"/>
        <c:minorTickMark val="none"/>
        <c:tickLblPos val="nextTo"/>
        <c:crossAx val="4917734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[NfN Rapport Sykehus Masterfil 20052015.xlsx]Forsyning!Pivottabell1</c:name>
    <c:fmtId val="-1"/>
  </c:pivotSource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 dirty="0" smtClean="0">
                <a:effectLst/>
              </a:rPr>
              <a:t>Post 51. </a:t>
            </a:r>
            <a:r>
              <a:rPr lang="en-US" sz="1800" b="1" i="0" baseline="0" dirty="0" err="1" smtClean="0">
                <a:effectLst/>
              </a:rPr>
              <a:t>Energi</a:t>
            </a:r>
            <a:r>
              <a:rPr lang="en-US" sz="1800" b="1" i="0" baseline="0" dirty="0" smtClean="0">
                <a:effectLst/>
              </a:rPr>
              <a:t> </a:t>
            </a:r>
            <a:r>
              <a:rPr lang="en-US" sz="1800" b="1" i="0" baseline="0" dirty="0" err="1">
                <a:effectLst/>
              </a:rPr>
              <a:t>i</a:t>
            </a:r>
            <a:r>
              <a:rPr lang="en-US" sz="1800" b="1" i="0" baseline="0" dirty="0">
                <a:effectLst/>
              </a:rPr>
              <a:t> kwh per </a:t>
            </a:r>
            <a:r>
              <a:rPr lang="en-US" sz="1800" b="1" i="0" baseline="0" dirty="0" err="1">
                <a:effectLst/>
              </a:rPr>
              <a:t>kvm</a:t>
            </a:r>
            <a:r>
              <a:rPr lang="en-US" sz="1800" b="1" i="0" baseline="0" dirty="0">
                <a:effectLst/>
              </a:rPr>
              <a:t> </a:t>
            </a:r>
            <a:r>
              <a:rPr lang="en-US" sz="1800" b="1" i="0" baseline="0" dirty="0" smtClean="0">
                <a:effectLst/>
              </a:rPr>
              <a:t>2014 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nb-NO" sz="1800" b="1" i="0" baseline="0" dirty="0" smtClean="0">
                <a:effectLst/>
              </a:rPr>
              <a:t>Graddagskorrigert</a:t>
            </a:r>
            <a:endParaRPr lang="nb-NO" dirty="0">
              <a:effectLst/>
            </a:endParaRPr>
          </a:p>
        </c:rich>
      </c:tx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Forsyning!$B$3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multiLvlStrRef>
              <c:f>Forsyning!$A$4:$A$13</c:f>
              <c:multiLvlStrCache>
                <c:ptCount val="8"/>
                <c:lvl>
                  <c:pt idx="0">
                    <c:v>Ahus</c:v>
                  </c:pt>
                  <c:pt idx="1">
                    <c:v>HB</c:v>
                  </c:pt>
                  <c:pt idx="2">
                    <c:v>OUS</c:v>
                  </c:pt>
                  <c:pt idx="3">
                    <c:v>St.Olav</c:v>
                  </c:pt>
                  <c:pt idx="4">
                    <c:v>STHF</c:v>
                  </c:pt>
                  <c:pt idx="5">
                    <c:v>SUS</c:v>
                  </c:pt>
                  <c:pt idx="6">
                    <c:v>SØ</c:v>
                  </c:pt>
                  <c:pt idx="7">
                    <c:v>UNN</c:v>
                  </c:pt>
                </c:lvl>
                <c:lvl>
                  <c:pt idx="0">
                    <c:v>KWH pr KVM BTA</c:v>
                  </c:pt>
                </c:lvl>
              </c:multiLvlStrCache>
            </c:multiLvlStrRef>
          </c:cat>
          <c:val>
            <c:numRef>
              <c:f>Forsyning!$B$4:$B$13</c:f>
              <c:numCache>
                <c:formatCode>_ * #,##0_ ;_ * \-#,##0_ ;_ * "-"??_ ;_ @_ </c:formatCode>
                <c:ptCount val="8"/>
                <c:pt idx="0">
                  <c:v>310.93847698525587</c:v>
                </c:pt>
                <c:pt idx="1">
                  <c:v>315.33871718411973</c:v>
                </c:pt>
                <c:pt idx="2">
                  <c:v>309.35625317903038</c:v>
                </c:pt>
                <c:pt idx="4">
                  <c:v>315.86621361369862</c:v>
                </c:pt>
                <c:pt idx="5">
                  <c:v>247.61162256290697</c:v>
                </c:pt>
                <c:pt idx="6">
                  <c:v>0</c:v>
                </c:pt>
              </c:numCache>
            </c:numRef>
          </c:val>
        </c:ser>
        <c:ser>
          <c:idx val="1"/>
          <c:order val="1"/>
          <c:tx>
            <c:strRef>
              <c:f>Forsyning!$C$3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multiLvlStrRef>
              <c:f>Forsyning!$A$4:$A$13</c:f>
              <c:multiLvlStrCache>
                <c:ptCount val="8"/>
                <c:lvl>
                  <c:pt idx="0">
                    <c:v>Ahus</c:v>
                  </c:pt>
                  <c:pt idx="1">
                    <c:v>HB</c:v>
                  </c:pt>
                  <c:pt idx="2">
                    <c:v>OUS</c:v>
                  </c:pt>
                  <c:pt idx="3">
                    <c:v>St.Olav</c:v>
                  </c:pt>
                  <c:pt idx="4">
                    <c:v>STHF</c:v>
                  </c:pt>
                  <c:pt idx="5">
                    <c:v>SUS</c:v>
                  </c:pt>
                  <c:pt idx="6">
                    <c:v>SØ</c:v>
                  </c:pt>
                  <c:pt idx="7">
                    <c:v>UNN</c:v>
                  </c:pt>
                </c:lvl>
                <c:lvl>
                  <c:pt idx="0">
                    <c:v>KWH pr KVM BTA</c:v>
                  </c:pt>
                </c:lvl>
              </c:multiLvlStrCache>
            </c:multiLvlStrRef>
          </c:cat>
          <c:val>
            <c:numRef>
              <c:f>Forsyning!$C$4:$C$13</c:f>
              <c:numCache>
                <c:formatCode>_ * #,##0_ ;_ * \-#,##0_ ;_ * "-"??_ ;_ @_ </c:formatCode>
                <c:ptCount val="8"/>
                <c:pt idx="0">
                  <c:v>321.23342087491557</c:v>
                </c:pt>
                <c:pt idx="1">
                  <c:v>340.6084812500934</c:v>
                </c:pt>
                <c:pt idx="2">
                  <c:v>260.73271763915</c:v>
                </c:pt>
                <c:pt idx="3">
                  <c:v>320.92788485022822</c:v>
                </c:pt>
                <c:pt idx="4">
                  <c:v>289.65902893000879</c:v>
                </c:pt>
                <c:pt idx="5">
                  <c:v>267.04179866183449</c:v>
                </c:pt>
                <c:pt idx="6">
                  <c:v>294.72798975405084</c:v>
                </c:pt>
                <c:pt idx="7">
                  <c:v>222.6319569509057</c:v>
                </c:pt>
              </c:numCache>
            </c:numRef>
          </c:val>
        </c:ser>
        <c:ser>
          <c:idx val="2"/>
          <c:order val="2"/>
          <c:tx>
            <c:strRef>
              <c:f>Forsyning!$D$3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multiLvlStrRef>
              <c:f>Forsyning!$A$4:$A$13</c:f>
              <c:multiLvlStrCache>
                <c:ptCount val="8"/>
                <c:lvl>
                  <c:pt idx="0">
                    <c:v>Ahus</c:v>
                  </c:pt>
                  <c:pt idx="1">
                    <c:v>HB</c:v>
                  </c:pt>
                  <c:pt idx="2">
                    <c:v>OUS</c:v>
                  </c:pt>
                  <c:pt idx="3">
                    <c:v>St.Olav</c:v>
                  </c:pt>
                  <c:pt idx="4">
                    <c:v>STHF</c:v>
                  </c:pt>
                  <c:pt idx="5">
                    <c:v>SUS</c:v>
                  </c:pt>
                  <c:pt idx="6">
                    <c:v>SØ</c:v>
                  </c:pt>
                  <c:pt idx="7">
                    <c:v>UNN</c:v>
                  </c:pt>
                </c:lvl>
                <c:lvl>
                  <c:pt idx="0">
                    <c:v>KWH pr KVM BTA</c:v>
                  </c:pt>
                </c:lvl>
              </c:multiLvlStrCache>
            </c:multiLvlStrRef>
          </c:cat>
          <c:val>
            <c:numRef>
              <c:f>Forsyning!$D$4:$D$13</c:f>
              <c:numCache>
                <c:formatCode>_ * #,##0_ ;_ * \-#,##0_ ;_ * "-"??_ ;_ @_ </c:formatCode>
                <c:ptCount val="8"/>
                <c:pt idx="0">
                  <c:v>301.72071999285106</c:v>
                </c:pt>
                <c:pt idx="1">
                  <c:v>300.43258664377106</c:v>
                </c:pt>
                <c:pt idx="2">
                  <c:v>293.90955755442548</c:v>
                </c:pt>
                <c:pt idx="3">
                  <c:v>284.19415324942406</c:v>
                </c:pt>
                <c:pt idx="4">
                  <c:v>265.57676560021531</c:v>
                </c:pt>
                <c:pt idx="5">
                  <c:v>245.93639885890474</c:v>
                </c:pt>
                <c:pt idx="6">
                  <c:v>242.11860765586604</c:v>
                </c:pt>
                <c:pt idx="7">
                  <c:v>336.2182772139742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159360"/>
        <c:axId val="86160896"/>
      </c:barChart>
      <c:catAx>
        <c:axId val="86159360"/>
        <c:scaling>
          <c:orientation val="minMax"/>
        </c:scaling>
        <c:delete val="0"/>
        <c:axPos val="b"/>
        <c:majorTickMark val="none"/>
        <c:minorTickMark val="none"/>
        <c:tickLblPos val="nextTo"/>
        <c:crossAx val="86160896"/>
        <c:crosses val="autoZero"/>
        <c:auto val="1"/>
        <c:lblAlgn val="ctr"/>
        <c:lblOffset val="100"/>
        <c:noMultiLvlLbl val="0"/>
      </c:catAx>
      <c:valAx>
        <c:axId val="86160896"/>
        <c:scaling>
          <c:orientation val="minMax"/>
        </c:scaling>
        <c:delete val="0"/>
        <c:axPos val="l"/>
        <c:majorGridlines/>
        <c:numFmt formatCode="_ * #,##0_ ;_ * \-#,##0_ ;_ * &quot;-&quot;??_ ;_ @_ " sourceLinked="1"/>
        <c:majorTickMark val="none"/>
        <c:minorTickMark val="none"/>
        <c:tickLblPos val="nextTo"/>
        <c:crossAx val="8615936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noFill/>
  </c:sp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[NfN Rapport Sykehus Masterfil 20052015.xlsx]Forsyning!Pivottabell2</c:name>
    <c:fmtId val="24"/>
  </c:pivotSource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>
                <a:effectLst/>
              </a:rPr>
              <a:t>Energi i kwh per kvm 2014</a:t>
            </a:r>
            <a:endParaRPr lang="nb-NO">
              <a:effectLst/>
            </a:endParaRPr>
          </a:p>
        </c:rich>
      </c:tx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</c:pivotFmt>
      <c:pivotFmt>
        <c:idx val="17"/>
        <c:marker>
          <c:symbol val="none"/>
        </c:marker>
      </c:pivotFmt>
      <c:pivotFmt>
        <c:idx val="18"/>
        <c:marker>
          <c:symbol val="none"/>
        </c:marker>
      </c:pivotFmt>
      <c:pivotFmt>
        <c:idx val="19"/>
        <c:marker>
          <c:symbol val="none"/>
        </c:marker>
      </c:pivotFmt>
      <c:pivotFmt>
        <c:idx val="20"/>
        <c:marker>
          <c:symbol val="none"/>
        </c:marker>
      </c:pivotFmt>
      <c:pivotFmt>
        <c:idx val="21"/>
        <c:marker>
          <c:symbol val="none"/>
        </c:marker>
      </c:pivotFmt>
      <c:pivotFmt>
        <c:idx val="22"/>
        <c:marker>
          <c:symbol val="none"/>
        </c:marker>
      </c:pivotFmt>
      <c:pivotFmt>
        <c:idx val="23"/>
        <c:marker>
          <c:symbol val="none"/>
        </c:marker>
      </c:pivotFmt>
      <c:pivotFmt>
        <c:idx val="24"/>
        <c:marker>
          <c:symbol val="none"/>
        </c:marker>
      </c:pivotFmt>
      <c:pivotFmt>
        <c:idx val="25"/>
        <c:marker>
          <c:symbol val="none"/>
        </c:marker>
      </c:pivotFmt>
      <c:pivotFmt>
        <c:idx val="26"/>
        <c:marker>
          <c:symbol val="none"/>
        </c:marker>
      </c:pivotFmt>
      <c:pivotFmt>
        <c:idx val="27"/>
        <c:marker>
          <c:symbol val="none"/>
        </c:marker>
      </c:pivotFmt>
      <c:pivotFmt>
        <c:idx val="28"/>
        <c:marker>
          <c:symbol val="none"/>
        </c:marker>
      </c:pivotFmt>
      <c:pivotFmt>
        <c:idx val="29"/>
        <c:marker>
          <c:symbol val="none"/>
        </c:marker>
      </c:pivotFmt>
      <c:pivotFmt>
        <c:idx val="30"/>
        <c:marker>
          <c:symbol val="none"/>
        </c:marker>
      </c:pivotFmt>
      <c:pivotFmt>
        <c:idx val="31"/>
        <c:marker>
          <c:symbol val="none"/>
        </c:marker>
      </c:pivotFmt>
    </c:pivotFmts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Forsyning!$B$32:$B$33</c:f>
              <c:strCache>
                <c:ptCount val="1"/>
                <c:pt idx="0">
                  <c:v>Annen energi - eide pluss leide arealer</c:v>
                </c:pt>
              </c:strCache>
            </c:strRef>
          </c:tx>
          <c:invertIfNegative val="0"/>
          <c:cat>
            <c:multiLvlStrRef>
              <c:f>Forsyning!$A$34:$A$43</c:f>
              <c:multiLvlStrCache>
                <c:ptCount val="8"/>
                <c:lvl>
                  <c:pt idx="0">
                    <c:v>Ahus</c:v>
                  </c:pt>
                  <c:pt idx="1">
                    <c:v>HB</c:v>
                  </c:pt>
                  <c:pt idx="2">
                    <c:v>OUS</c:v>
                  </c:pt>
                  <c:pt idx="3">
                    <c:v>St.Olav</c:v>
                  </c:pt>
                  <c:pt idx="4">
                    <c:v>STHF</c:v>
                  </c:pt>
                  <c:pt idx="5">
                    <c:v>SUS</c:v>
                  </c:pt>
                  <c:pt idx="6">
                    <c:v>SØ</c:v>
                  </c:pt>
                  <c:pt idx="7">
                    <c:v>UNN</c:v>
                  </c:pt>
                </c:lvl>
                <c:lvl>
                  <c:pt idx="0">
                    <c:v>Energiforbruk</c:v>
                  </c:pt>
                </c:lvl>
              </c:multiLvlStrCache>
            </c:multiLvlStrRef>
          </c:cat>
          <c:val>
            <c:numRef>
              <c:f>Forsyning!$B$34:$B$43</c:f>
              <c:numCache>
                <c:formatCode>_ * #,##0_ ;_ * \-#,##0_ ;_ * "-"??_ ;_ @_ 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1"/>
          <c:order val="1"/>
          <c:tx>
            <c:strRef>
              <c:f>Forsyning!$C$32:$C$33</c:f>
              <c:strCache>
                <c:ptCount val="1"/>
                <c:pt idx="0">
                  <c:v>Bioenergi - eide pluss leide arealer</c:v>
                </c:pt>
              </c:strCache>
            </c:strRef>
          </c:tx>
          <c:invertIfNegative val="0"/>
          <c:cat>
            <c:multiLvlStrRef>
              <c:f>Forsyning!$A$34:$A$43</c:f>
              <c:multiLvlStrCache>
                <c:ptCount val="8"/>
                <c:lvl>
                  <c:pt idx="0">
                    <c:v>Ahus</c:v>
                  </c:pt>
                  <c:pt idx="1">
                    <c:v>HB</c:v>
                  </c:pt>
                  <c:pt idx="2">
                    <c:v>OUS</c:v>
                  </c:pt>
                  <c:pt idx="3">
                    <c:v>St.Olav</c:v>
                  </c:pt>
                  <c:pt idx="4">
                    <c:v>STHF</c:v>
                  </c:pt>
                  <c:pt idx="5">
                    <c:v>SUS</c:v>
                  </c:pt>
                  <c:pt idx="6">
                    <c:v>SØ</c:v>
                  </c:pt>
                  <c:pt idx="7">
                    <c:v>UNN</c:v>
                  </c:pt>
                </c:lvl>
                <c:lvl>
                  <c:pt idx="0">
                    <c:v>Energiforbruk</c:v>
                  </c:pt>
                </c:lvl>
              </c:multiLvlStrCache>
            </c:multiLvlStrRef>
          </c:cat>
          <c:val>
            <c:numRef>
              <c:f>Forsyning!$C$34:$C$43</c:f>
              <c:numCache>
                <c:formatCode>_ * #,##0_ ;_ * \-#,##0_ ;_ * "-"??_ ;_ @_ </c:formatCode>
                <c:ptCount val="8"/>
                <c:pt idx="0">
                  <c:v>0</c:v>
                </c:pt>
                <c:pt idx="1">
                  <c:v>0</c:v>
                </c:pt>
                <c:pt idx="2">
                  <c:v>2.127838385927991</c:v>
                </c:pt>
                <c:pt idx="3">
                  <c:v>0</c:v>
                </c:pt>
                <c:pt idx="4">
                  <c:v>0</c:v>
                </c:pt>
                <c:pt idx="5">
                  <c:v>4.3711995515188233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2"/>
          <c:order val="2"/>
          <c:tx>
            <c:strRef>
              <c:f>Forsyning!$D$32:$D$33</c:f>
              <c:strCache>
                <c:ptCount val="1"/>
                <c:pt idx="0">
                  <c:v>EL- kraft - eide pluss leide arealer</c:v>
                </c:pt>
              </c:strCache>
            </c:strRef>
          </c:tx>
          <c:invertIfNegative val="0"/>
          <c:cat>
            <c:multiLvlStrRef>
              <c:f>Forsyning!$A$34:$A$43</c:f>
              <c:multiLvlStrCache>
                <c:ptCount val="8"/>
                <c:lvl>
                  <c:pt idx="0">
                    <c:v>Ahus</c:v>
                  </c:pt>
                  <c:pt idx="1">
                    <c:v>HB</c:v>
                  </c:pt>
                  <c:pt idx="2">
                    <c:v>OUS</c:v>
                  </c:pt>
                  <c:pt idx="3">
                    <c:v>St.Olav</c:v>
                  </c:pt>
                  <c:pt idx="4">
                    <c:v>STHF</c:v>
                  </c:pt>
                  <c:pt idx="5">
                    <c:v>SUS</c:v>
                  </c:pt>
                  <c:pt idx="6">
                    <c:v>SØ</c:v>
                  </c:pt>
                  <c:pt idx="7">
                    <c:v>UNN</c:v>
                  </c:pt>
                </c:lvl>
                <c:lvl>
                  <c:pt idx="0">
                    <c:v>Energiforbruk</c:v>
                  </c:pt>
                </c:lvl>
              </c:multiLvlStrCache>
            </c:multiLvlStrRef>
          </c:cat>
          <c:val>
            <c:numRef>
              <c:f>Forsyning!$D$34:$D$43</c:f>
              <c:numCache>
                <c:formatCode>_ * #,##0_ ;_ * \-#,##0_ ;_ * "-"??_ ;_ @_ </c:formatCode>
                <c:ptCount val="8"/>
                <c:pt idx="0">
                  <c:v>174.06104441563625</c:v>
                </c:pt>
                <c:pt idx="1">
                  <c:v>163.69587251062759</c:v>
                </c:pt>
                <c:pt idx="2">
                  <c:v>163.48900549700286</c:v>
                </c:pt>
                <c:pt idx="3">
                  <c:v>124.82571164534225</c:v>
                </c:pt>
                <c:pt idx="4">
                  <c:v>155.78621534796625</c:v>
                </c:pt>
                <c:pt idx="5">
                  <c:v>189.9696054541098</c:v>
                </c:pt>
                <c:pt idx="6">
                  <c:v>130.18272236718769</c:v>
                </c:pt>
                <c:pt idx="7">
                  <c:v>147.20807054450816</c:v>
                </c:pt>
              </c:numCache>
            </c:numRef>
          </c:val>
        </c:ser>
        <c:ser>
          <c:idx val="3"/>
          <c:order val="3"/>
          <c:tx>
            <c:strRef>
              <c:f>Forsyning!$E$32:$E$33</c:f>
              <c:strCache>
                <c:ptCount val="1"/>
                <c:pt idx="0">
                  <c:v>Elkraft til elektrokjele eide pluss leide arealer</c:v>
                </c:pt>
              </c:strCache>
            </c:strRef>
          </c:tx>
          <c:invertIfNegative val="0"/>
          <c:cat>
            <c:multiLvlStrRef>
              <c:f>Forsyning!$A$34:$A$43</c:f>
              <c:multiLvlStrCache>
                <c:ptCount val="8"/>
                <c:lvl>
                  <c:pt idx="0">
                    <c:v>Ahus</c:v>
                  </c:pt>
                  <c:pt idx="1">
                    <c:v>HB</c:v>
                  </c:pt>
                  <c:pt idx="2">
                    <c:v>OUS</c:v>
                  </c:pt>
                  <c:pt idx="3">
                    <c:v>St.Olav</c:v>
                  </c:pt>
                  <c:pt idx="4">
                    <c:v>STHF</c:v>
                  </c:pt>
                  <c:pt idx="5">
                    <c:v>SUS</c:v>
                  </c:pt>
                  <c:pt idx="6">
                    <c:v>SØ</c:v>
                  </c:pt>
                  <c:pt idx="7">
                    <c:v>UNN</c:v>
                  </c:pt>
                </c:lvl>
                <c:lvl>
                  <c:pt idx="0">
                    <c:v>Energiforbruk</c:v>
                  </c:pt>
                </c:lvl>
              </c:multiLvlStrCache>
            </c:multiLvlStrRef>
          </c:cat>
          <c:val>
            <c:numRef>
              <c:f>Forsyning!$E$34:$E$43</c:f>
              <c:numCache>
                <c:formatCode>_ * #,##0_ ;_ * \-#,##0_ ;_ * "-"??_ ;_ @_ </c:formatCode>
                <c:ptCount val="8"/>
                <c:pt idx="0">
                  <c:v>3.5526424996052133</c:v>
                </c:pt>
                <c:pt idx="1">
                  <c:v>14.120462472398476</c:v>
                </c:pt>
                <c:pt idx="2">
                  <c:v>58.757759904202764</c:v>
                </c:pt>
                <c:pt idx="3">
                  <c:v>2.8466204167697096</c:v>
                </c:pt>
                <c:pt idx="4">
                  <c:v>5.7222568989114064</c:v>
                </c:pt>
                <c:pt idx="5">
                  <c:v>0</c:v>
                </c:pt>
                <c:pt idx="6">
                  <c:v>35.106548780178855</c:v>
                </c:pt>
                <c:pt idx="7">
                  <c:v>57.952525475098639</c:v>
                </c:pt>
              </c:numCache>
            </c:numRef>
          </c:val>
        </c:ser>
        <c:ser>
          <c:idx val="4"/>
          <c:order val="4"/>
          <c:tx>
            <c:strRef>
              <c:f>Forsyning!$F$32:$F$33</c:f>
              <c:strCache>
                <c:ptCount val="1"/>
                <c:pt idx="0">
                  <c:v>Fjernkjøling eide pluss leide arealer</c:v>
                </c:pt>
              </c:strCache>
            </c:strRef>
          </c:tx>
          <c:invertIfNegative val="0"/>
          <c:cat>
            <c:multiLvlStrRef>
              <c:f>Forsyning!$A$34:$A$43</c:f>
              <c:multiLvlStrCache>
                <c:ptCount val="8"/>
                <c:lvl>
                  <c:pt idx="0">
                    <c:v>Ahus</c:v>
                  </c:pt>
                  <c:pt idx="1">
                    <c:v>HB</c:v>
                  </c:pt>
                  <c:pt idx="2">
                    <c:v>OUS</c:v>
                  </c:pt>
                  <c:pt idx="3">
                    <c:v>St.Olav</c:v>
                  </c:pt>
                  <c:pt idx="4">
                    <c:v>STHF</c:v>
                  </c:pt>
                  <c:pt idx="5">
                    <c:v>SUS</c:v>
                  </c:pt>
                  <c:pt idx="6">
                    <c:v>SØ</c:v>
                  </c:pt>
                  <c:pt idx="7">
                    <c:v>UNN</c:v>
                  </c:pt>
                </c:lvl>
                <c:lvl>
                  <c:pt idx="0">
                    <c:v>Energiforbruk</c:v>
                  </c:pt>
                </c:lvl>
              </c:multiLvlStrCache>
            </c:multiLvlStrRef>
          </c:cat>
          <c:val>
            <c:numRef>
              <c:f>Forsyning!$F$34:$F$43</c:f>
              <c:numCache>
                <c:formatCode>_ * #,##0_ ;_ * \-#,##0_ ;_ * "-"??_ ;_ @_ </c:formatCode>
                <c:ptCount val="8"/>
                <c:pt idx="0">
                  <c:v>29.268377775900753</c:v>
                </c:pt>
                <c:pt idx="1">
                  <c:v>0</c:v>
                </c:pt>
                <c:pt idx="2">
                  <c:v>0</c:v>
                </c:pt>
                <c:pt idx="3">
                  <c:v>38.573715654245142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5"/>
          <c:order val="5"/>
          <c:tx>
            <c:strRef>
              <c:f>Forsyning!$G$32:$G$33</c:f>
              <c:strCache>
                <c:ptCount val="1"/>
                <c:pt idx="0">
                  <c:v>Fjernvarme/damp - eide pluss leide arealer</c:v>
                </c:pt>
              </c:strCache>
            </c:strRef>
          </c:tx>
          <c:invertIfNegative val="0"/>
          <c:cat>
            <c:multiLvlStrRef>
              <c:f>Forsyning!$A$34:$A$43</c:f>
              <c:multiLvlStrCache>
                <c:ptCount val="8"/>
                <c:lvl>
                  <c:pt idx="0">
                    <c:v>Ahus</c:v>
                  </c:pt>
                  <c:pt idx="1">
                    <c:v>HB</c:v>
                  </c:pt>
                  <c:pt idx="2">
                    <c:v>OUS</c:v>
                  </c:pt>
                  <c:pt idx="3">
                    <c:v>St.Olav</c:v>
                  </c:pt>
                  <c:pt idx="4">
                    <c:v>STHF</c:v>
                  </c:pt>
                  <c:pt idx="5">
                    <c:v>SUS</c:v>
                  </c:pt>
                  <c:pt idx="6">
                    <c:v>SØ</c:v>
                  </c:pt>
                  <c:pt idx="7">
                    <c:v>UNN</c:v>
                  </c:pt>
                </c:lvl>
                <c:lvl>
                  <c:pt idx="0">
                    <c:v>Energiforbruk</c:v>
                  </c:pt>
                </c:lvl>
              </c:multiLvlStrCache>
            </c:multiLvlStrRef>
          </c:cat>
          <c:val>
            <c:numRef>
              <c:f>Forsyning!$G$34:$G$43</c:f>
              <c:numCache>
                <c:formatCode>_ * #,##0_ ;_ * \-#,##0_ ;_ * "-"??_ ;_ @_ </c:formatCode>
                <c:ptCount val="8"/>
                <c:pt idx="0">
                  <c:v>94.838655301708783</c:v>
                </c:pt>
                <c:pt idx="1">
                  <c:v>74.813677791040476</c:v>
                </c:pt>
                <c:pt idx="2">
                  <c:v>64.185455479448649</c:v>
                </c:pt>
                <c:pt idx="3">
                  <c:v>117.94810553306694</c:v>
                </c:pt>
                <c:pt idx="4">
                  <c:v>18.404468902645036</c:v>
                </c:pt>
                <c:pt idx="5">
                  <c:v>0</c:v>
                </c:pt>
                <c:pt idx="6">
                  <c:v>70.638740404833683</c:v>
                </c:pt>
                <c:pt idx="7">
                  <c:v>126.98998457566448</c:v>
                </c:pt>
              </c:numCache>
            </c:numRef>
          </c:val>
        </c:ser>
        <c:ser>
          <c:idx val="6"/>
          <c:order val="6"/>
          <c:tx>
            <c:strRef>
              <c:f>Forsyning!$H$32:$H$33</c:f>
              <c:strCache>
                <c:ptCount val="1"/>
                <c:pt idx="0">
                  <c:v>Gass - eide pluss leide arealer</c:v>
                </c:pt>
              </c:strCache>
            </c:strRef>
          </c:tx>
          <c:invertIfNegative val="0"/>
          <c:cat>
            <c:multiLvlStrRef>
              <c:f>Forsyning!$A$34:$A$43</c:f>
              <c:multiLvlStrCache>
                <c:ptCount val="8"/>
                <c:lvl>
                  <c:pt idx="0">
                    <c:v>Ahus</c:v>
                  </c:pt>
                  <c:pt idx="1">
                    <c:v>HB</c:v>
                  </c:pt>
                  <c:pt idx="2">
                    <c:v>OUS</c:v>
                  </c:pt>
                  <c:pt idx="3">
                    <c:v>St.Olav</c:v>
                  </c:pt>
                  <c:pt idx="4">
                    <c:v>STHF</c:v>
                  </c:pt>
                  <c:pt idx="5">
                    <c:v>SUS</c:v>
                  </c:pt>
                  <c:pt idx="6">
                    <c:v>SØ</c:v>
                  </c:pt>
                  <c:pt idx="7">
                    <c:v>UNN</c:v>
                  </c:pt>
                </c:lvl>
                <c:lvl>
                  <c:pt idx="0">
                    <c:v>Energiforbruk</c:v>
                  </c:pt>
                </c:lvl>
              </c:multiLvlStrCache>
            </c:multiLvlStrRef>
          </c:cat>
          <c:val>
            <c:numRef>
              <c:f>Forsyning!$H$34:$H$43</c:f>
              <c:numCache>
                <c:formatCode>_ * #,##0_ ;_ * \-#,##0_ ;_ * "-"??_ ;_ @_ </c:formatCode>
                <c:ptCount val="8"/>
                <c:pt idx="0">
                  <c:v>0</c:v>
                </c:pt>
                <c:pt idx="1">
                  <c:v>46.782789190673299</c:v>
                </c:pt>
                <c:pt idx="2">
                  <c:v>0</c:v>
                </c:pt>
                <c:pt idx="3">
                  <c:v>0</c:v>
                </c:pt>
                <c:pt idx="4">
                  <c:v>85.663824450692616</c:v>
                </c:pt>
                <c:pt idx="5">
                  <c:v>49.273302259133509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7"/>
          <c:order val="7"/>
          <c:tx>
            <c:strRef>
              <c:f>Forsyning!$I$32:$I$33</c:f>
              <c:strCache>
                <c:ptCount val="1"/>
                <c:pt idx="0">
                  <c:v>Olje - eide pluss leide arealer (1 liter olje = 7,5 kwh)</c:v>
                </c:pt>
              </c:strCache>
            </c:strRef>
          </c:tx>
          <c:invertIfNegative val="0"/>
          <c:cat>
            <c:multiLvlStrRef>
              <c:f>Forsyning!$A$34:$A$43</c:f>
              <c:multiLvlStrCache>
                <c:ptCount val="8"/>
                <c:lvl>
                  <c:pt idx="0">
                    <c:v>Ahus</c:v>
                  </c:pt>
                  <c:pt idx="1">
                    <c:v>HB</c:v>
                  </c:pt>
                  <c:pt idx="2">
                    <c:v>OUS</c:v>
                  </c:pt>
                  <c:pt idx="3">
                    <c:v>St.Olav</c:v>
                  </c:pt>
                  <c:pt idx="4">
                    <c:v>STHF</c:v>
                  </c:pt>
                  <c:pt idx="5">
                    <c:v>SUS</c:v>
                  </c:pt>
                  <c:pt idx="6">
                    <c:v>SØ</c:v>
                  </c:pt>
                  <c:pt idx="7">
                    <c:v>UNN</c:v>
                  </c:pt>
                </c:lvl>
                <c:lvl>
                  <c:pt idx="0">
                    <c:v>Energiforbruk</c:v>
                  </c:pt>
                </c:lvl>
              </c:multiLvlStrCache>
            </c:multiLvlStrRef>
          </c:cat>
          <c:val>
            <c:numRef>
              <c:f>Forsyning!$I$34:$I$43</c:f>
              <c:numCache>
                <c:formatCode>_ * #,##0_ ;_ * \-#,##0_ ;_ * "-"??_ ;_ @_ </c:formatCode>
                <c:ptCount val="8"/>
                <c:pt idx="0">
                  <c:v>0</c:v>
                </c:pt>
                <c:pt idx="1">
                  <c:v>1.0197846790312186</c:v>
                </c:pt>
                <c:pt idx="2">
                  <c:v>5.349498287843244</c:v>
                </c:pt>
                <c:pt idx="3">
                  <c:v>0</c:v>
                </c:pt>
                <c:pt idx="4">
                  <c:v>0</c:v>
                </c:pt>
                <c:pt idx="5">
                  <c:v>2.322291594142619</c:v>
                </c:pt>
                <c:pt idx="6">
                  <c:v>6.190596103665797</c:v>
                </c:pt>
                <c:pt idx="7">
                  <c:v>4.067696618702942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86560128"/>
        <c:axId val="87692416"/>
      </c:barChart>
      <c:catAx>
        <c:axId val="86560128"/>
        <c:scaling>
          <c:orientation val="minMax"/>
        </c:scaling>
        <c:delete val="0"/>
        <c:axPos val="b"/>
        <c:majorTickMark val="none"/>
        <c:minorTickMark val="none"/>
        <c:tickLblPos val="nextTo"/>
        <c:crossAx val="87692416"/>
        <c:crosses val="autoZero"/>
        <c:auto val="1"/>
        <c:lblAlgn val="ctr"/>
        <c:lblOffset val="100"/>
        <c:noMultiLvlLbl val="0"/>
      </c:catAx>
      <c:valAx>
        <c:axId val="87692416"/>
        <c:scaling>
          <c:orientation val="minMax"/>
        </c:scaling>
        <c:delete val="0"/>
        <c:axPos val="l"/>
        <c:majorGridlines/>
        <c:numFmt formatCode="_ * #,##0_ ;_ * \-#,##0_ ;_ * &quot;-&quot;??_ ;_ @_ " sourceLinked="1"/>
        <c:majorTickMark val="none"/>
        <c:minorTickMark val="none"/>
        <c:tickLblPos val="nextTo"/>
        <c:crossAx val="8656012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[NfN Rapport Sykehus Masterfil 20052015.xlsx]Forsyning!Pivottabell3</c:name>
    <c:fmtId val="-1"/>
  </c:pivotSource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 dirty="0" err="1">
                <a:effectLst/>
              </a:rPr>
              <a:t>Energi</a:t>
            </a:r>
            <a:r>
              <a:rPr lang="en-US" sz="1800" b="1" i="0" baseline="0" dirty="0">
                <a:effectLst/>
              </a:rPr>
              <a:t> </a:t>
            </a:r>
            <a:r>
              <a:rPr lang="en-US" sz="1800" b="1" i="0" baseline="0" dirty="0" err="1">
                <a:effectLst/>
              </a:rPr>
              <a:t>i</a:t>
            </a:r>
            <a:r>
              <a:rPr lang="en-US" sz="1800" b="1" i="0" baseline="0" dirty="0">
                <a:effectLst/>
              </a:rPr>
              <a:t> </a:t>
            </a:r>
            <a:r>
              <a:rPr lang="en-US" sz="1800" b="1" i="0" baseline="0" dirty="0" err="1">
                <a:effectLst/>
              </a:rPr>
              <a:t>kr</a:t>
            </a:r>
            <a:r>
              <a:rPr lang="en-US" sz="1800" b="1" i="0" baseline="0" dirty="0">
                <a:effectLst/>
              </a:rPr>
              <a:t> per </a:t>
            </a:r>
            <a:r>
              <a:rPr lang="en-US" sz="1800" b="1" i="0" baseline="0" dirty="0" err="1" smtClean="0">
                <a:effectLst/>
              </a:rPr>
              <a:t>kvm</a:t>
            </a:r>
            <a:r>
              <a:rPr lang="en-US" sz="1800" b="1" i="0" baseline="0" dirty="0" smtClean="0">
                <a:effectLst/>
              </a:rPr>
              <a:t> BTA </a:t>
            </a:r>
            <a:r>
              <a:rPr lang="en-US" sz="1800" b="1" i="0" baseline="0" dirty="0">
                <a:effectLst/>
              </a:rPr>
              <a:t>2012-2014</a:t>
            </a:r>
            <a:endParaRPr lang="nb-NO" dirty="0">
              <a:effectLst/>
            </a:endParaRPr>
          </a:p>
        </c:rich>
      </c:tx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Forsyning!$B$62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multiLvlStrRef>
              <c:f>Forsyning!$A$63:$A$72</c:f>
              <c:multiLvlStrCache>
                <c:ptCount val="8"/>
                <c:lvl>
                  <c:pt idx="0">
                    <c:v>Ahus</c:v>
                  </c:pt>
                  <c:pt idx="1">
                    <c:v>HB</c:v>
                  </c:pt>
                  <c:pt idx="2">
                    <c:v>OUS</c:v>
                  </c:pt>
                  <c:pt idx="3">
                    <c:v>St.Olav</c:v>
                  </c:pt>
                  <c:pt idx="4">
                    <c:v>STHF</c:v>
                  </c:pt>
                  <c:pt idx="5">
                    <c:v>SUS</c:v>
                  </c:pt>
                  <c:pt idx="6">
                    <c:v>SØ</c:v>
                  </c:pt>
                  <c:pt idx="7">
                    <c:v>UNN</c:v>
                  </c:pt>
                </c:lvl>
                <c:lvl>
                  <c:pt idx="0">
                    <c:v>51 Energi</c:v>
                  </c:pt>
                </c:lvl>
              </c:multiLvlStrCache>
            </c:multiLvlStrRef>
          </c:cat>
          <c:val>
            <c:numRef>
              <c:f>Forsyning!$B$63:$B$72</c:f>
              <c:numCache>
                <c:formatCode>_ * #,##0_ ;_ * \-#,##0_ ;_ * "-"??_ ;_ @_ </c:formatCode>
                <c:ptCount val="8"/>
                <c:pt idx="0">
                  <c:v>201.649396</c:v>
                </c:pt>
                <c:pt idx="1">
                  <c:v>209.03968799999998</c:v>
                </c:pt>
                <c:pt idx="2">
                  <c:v>269.21777999999995</c:v>
                </c:pt>
                <c:pt idx="3">
                  <c:v>205.87241999999998</c:v>
                </c:pt>
                <c:pt idx="4">
                  <c:v>228.04329599999997</c:v>
                </c:pt>
                <c:pt idx="5">
                  <c:v>198.48212799999999</c:v>
                </c:pt>
                <c:pt idx="6">
                  <c:v>218.54149199999998</c:v>
                </c:pt>
                <c:pt idx="7">
                  <c:v>294.555924</c:v>
                </c:pt>
              </c:numCache>
            </c:numRef>
          </c:val>
        </c:ser>
        <c:ser>
          <c:idx val="1"/>
          <c:order val="1"/>
          <c:tx>
            <c:strRef>
              <c:f>Forsyning!$C$62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multiLvlStrRef>
              <c:f>Forsyning!$A$63:$A$72</c:f>
              <c:multiLvlStrCache>
                <c:ptCount val="8"/>
                <c:lvl>
                  <c:pt idx="0">
                    <c:v>Ahus</c:v>
                  </c:pt>
                  <c:pt idx="1">
                    <c:v>HB</c:v>
                  </c:pt>
                  <c:pt idx="2">
                    <c:v>OUS</c:v>
                  </c:pt>
                  <c:pt idx="3">
                    <c:v>St.Olav</c:v>
                  </c:pt>
                  <c:pt idx="4">
                    <c:v>STHF</c:v>
                  </c:pt>
                  <c:pt idx="5">
                    <c:v>SUS</c:v>
                  </c:pt>
                  <c:pt idx="6">
                    <c:v>SØ</c:v>
                  </c:pt>
                  <c:pt idx="7">
                    <c:v>UNN</c:v>
                  </c:pt>
                </c:lvl>
                <c:lvl>
                  <c:pt idx="0">
                    <c:v>51 Energi</c:v>
                  </c:pt>
                </c:lvl>
              </c:multiLvlStrCache>
            </c:multiLvlStrRef>
          </c:cat>
          <c:val>
            <c:numRef>
              <c:f>Forsyning!$C$63:$C$72</c:f>
              <c:numCache>
                <c:formatCode>_ * #,##0_ ;_ * \-#,##0_ ;_ * "-"??_ ;_ @_ </c:formatCode>
                <c:ptCount val="8"/>
                <c:pt idx="0">
                  <c:v>285.50599999999997</c:v>
                </c:pt>
                <c:pt idx="1">
                  <c:v>237.23699999999997</c:v>
                </c:pt>
                <c:pt idx="2">
                  <c:v>272.15499999999997</c:v>
                </c:pt>
                <c:pt idx="3">
                  <c:v>208.40775155090716</c:v>
                </c:pt>
                <c:pt idx="4">
                  <c:v>216.67689384483776</c:v>
                </c:pt>
                <c:pt idx="5">
                  <c:v>182.01045484812687</c:v>
                </c:pt>
                <c:pt idx="6">
                  <c:v>209.83877118152944</c:v>
                </c:pt>
                <c:pt idx="7">
                  <c:v>261.63479479498625</c:v>
                </c:pt>
              </c:numCache>
            </c:numRef>
          </c:val>
        </c:ser>
        <c:ser>
          <c:idx val="2"/>
          <c:order val="2"/>
          <c:tx>
            <c:strRef>
              <c:f>Forsyning!$D$62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multiLvlStrRef>
              <c:f>Forsyning!$A$63:$A$72</c:f>
              <c:multiLvlStrCache>
                <c:ptCount val="8"/>
                <c:lvl>
                  <c:pt idx="0">
                    <c:v>Ahus</c:v>
                  </c:pt>
                  <c:pt idx="1">
                    <c:v>HB</c:v>
                  </c:pt>
                  <c:pt idx="2">
                    <c:v>OUS</c:v>
                  </c:pt>
                  <c:pt idx="3">
                    <c:v>St.Olav</c:v>
                  </c:pt>
                  <c:pt idx="4">
                    <c:v>STHF</c:v>
                  </c:pt>
                  <c:pt idx="5">
                    <c:v>SUS</c:v>
                  </c:pt>
                  <c:pt idx="6">
                    <c:v>SØ</c:v>
                  </c:pt>
                  <c:pt idx="7">
                    <c:v>UNN</c:v>
                  </c:pt>
                </c:lvl>
                <c:lvl>
                  <c:pt idx="0">
                    <c:v>51 Energi</c:v>
                  </c:pt>
                </c:lvl>
              </c:multiLvlStrCache>
            </c:multiLvlStrRef>
          </c:cat>
          <c:val>
            <c:numRef>
              <c:f>Forsyning!$D$63:$D$72</c:f>
              <c:numCache>
                <c:formatCode>_ * #,##0_ ;_ * \-#,##0_ ;_ * "-"??_ ;_ @_ </c:formatCode>
                <c:ptCount val="8"/>
                <c:pt idx="0">
                  <c:v>261.28877671844401</c:v>
                </c:pt>
                <c:pt idx="1">
                  <c:v>187.23364209811135</c:v>
                </c:pt>
                <c:pt idx="2">
                  <c:v>210.94548846942234</c:v>
                </c:pt>
                <c:pt idx="3">
                  <c:v>178.19313019823247</c:v>
                </c:pt>
                <c:pt idx="4">
                  <c:v>198.64913038440915</c:v>
                </c:pt>
                <c:pt idx="5">
                  <c:v>152.89613953551452</c:v>
                </c:pt>
                <c:pt idx="6">
                  <c:v>167.47143617156033</c:v>
                </c:pt>
                <c:pt idx="7">
                  <c:v>306.10446141629495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736704"/>
        <c:axId val="87738240"/>
      </c:barChart>
      <c:catAx>
        <c:axId val="87736704"/>
        <c:scaling>
          <c:orientation val="minMax"/>
        </c:scaling>
        <c:delete val="0"/>
        <c:axPos val="b"/>
        <c:majorTickMark val="none"/>
        <c:minorTickMark val="none"/>
        <c:tickLblPos val="nextTo"/>
        <c:crossAx val="87738240"/>
        <c:crosses val="autoZero"/>
        <c:auto val="1"/>
        <c:lblAlgn val="ctr"/>
        <c:lblOffset val="100"/>
        <c:noMultiLvlLbl val="0"/>
      </c:catAx>
      <c:valAx>
        <c:axId val="87738240"/>
        <c:scaling>
          <c:orientation val="minMax"/>
        </c:scaling>
        <c:delete val="0"/>
        <c:axPos val="l"/>
        <c:majorGridlines/>
        <c:numFmt formatCode="_ * #,##0_ ;_ * \-#,##0_ ;_ * &quot;-&quot;??_ ;_ @_ " sourceLinked="1"/>
        <c:majorTickMark val="none"/>
        <c:minorTickMark val="none"/>
        <c:tickLblPos val="nextTo"/>
        <c:crossAx val="8773670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[NfN Rapport Sykehus Masterfil 20052015.xlsx]Forsyning!Pivottabell4</c:name>
    <c:fmtId val="27"/>
  </c:pivotSource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 dirty="0" err="1">
                <a:effectLst/>
              </a:rPr>
              <a:t>Energi</a:t>
            </a:r>
            <a:r>
              <a:rPr lang="en-US" sz="1800" b="1" i="0" baseline="0" dirty="0">
                <a:effectLst/>
              </a:rPr>
              <a:t> </a:t>
            </a:r>
            <a:r>
              <a:rPr lang="en-US" sz="1800" b="1" i="0" baseline="0" dirty="0" err="1">
                <a:effectLst/>
              </a:rPr>
              <a:t>i</a:t>
            </a:r>
            <a:r>
              <a:rPr lang="en-US" sz="1800" b="1" i="0" baseline="0" dirty="0">
                <a:effectLst/>
              </a:rPr>
              <a:t> </a:t>
            </a:r>
            <a:r>
              <a:rPr lang="en-US" sz="1800" b="1" i="0" baseline="0" dirty="0" err="1">
                <a:effectLst/>
              </a:rPr>
              <a:t>kr</a:t>
            </a:r>
            <a:r>
              <a:rPr lang="en-US" sz="1800" b="1" i="0" baseline="0" dirty="0">
                <a:effectLst/>
              </a:rPr>
              <a:t> per </a:t>
            </a:r>
            <a:r>
              <a:rPr lang="en-US" sz="1800" b="1" i="0" baseline="0" dirty="0" err="1" smtClean="0">
                <a:effectLst/>
              </a:rPr>
              <a:t>kvm</a:t>
            </a:r>
            <a:r>
              <a:rPr lang="en-US" sz="1800" b="1" i="0" baseline="0" dirty="0" smtClean="0">
                <a:effectLst/>
              </a:rPr>
              <a:t> BTA </a:t>
            </a:r>
            <a:r>
              <a:rPr lang="en-US" sz="1800" b="1" i="0" baseline="0" dirty="0">
                <a:effectLst/>
              </a:rPr>
              <a:t>per </a:t>
            </a:r>
            <a:r>
              <a:rPr lang="en-US" sz="1800" b="1" i="0" baseline="0" dirty="0" err="1">
                <a:effectLst/>
              </a:rPr>
              <a:t>kilde</a:t>
            </a:r>
            <a:r>
              <a:rPr lang="en-US" sz="1800" b="1" i="0" baseline="0" dirty="0">
                <a:effectLst/>
              </a:rPr>
              <a:t> 2014</a:t>
            </a:r>
            <a:endParaRPr lang="nb-NO" dirty="0">
              <a:effectLst/>
            </a:endParaRPr>
          </a:p>
        </c:rich>
      </c:tx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</c:pivotFmt>
      <c:pivotFmt>
        <c:idx val="17"/>
        <c:marker>
          <c:symbol val="none"/>
        </c:marker>
      </c:pivotFmt>
      <c:pivotFmt>
        <c:idx val="18"/>
        <c:marker>
          <c:symbol val="none"/>
        </c:marker>
      </c:pivotFmt>
      <c:pivotFmt>
        <c:idx val="19"/>
        <c:marker>
          <c:symbol val="none"/>
        </c:marker>
      </c:pivotFmt>
      <c:pivotFmt>
        <c:idx val="20"/>
        <c:marker>
          <c:symbol val="none"/>
        </c:marker>
      </c:pivotFmt>
      <c:pivotFmt>
        <c:idx val="21"/>
        <c:marker>
          <c:symbol val="none"/>
        </c:marker>
      </c:pivotFmt>
      <c:pivotFmt>
        <c:idx val="22"/>
        <c:marker>
          <c:symbol val="none"/>
        </c:marker>
      </c:pivotFmt>
      <c:pivotFmt>
        <c:idx val="23"/>
        <c:marker>
          <c:symbol val="none"/>
        </c:marker>
      </c:pivotFmt>
      <c:pivotFmt>
        <c:idx val="24"/>
        <c:marker>
          <c:symbol val="none"/>
        </c:marker>
      </c:pivotFmt>
      <c:pivotFmt>
        <c:idx val="25"/>
        <c:marker>
          <c:symbol val="none"/>
        </c:marker>
      </c:pivotFmt>
      <c:pivotFmt>
        <c:idx val="26"/>
        <c:marker>
          <c:symbol val="none"/>
        </c:marker>
      </c:pivotFmt>
      <c:pivotFmt>
        <c:idx val="27"/>
        <c:marker>
          <c:symbol val="none"/>
        </c:marker>
      </c:pivotFmt>
      <c:pivotFmt>
        <c:idx val="28"/>
        <c:marker>
          <c:symbol val="none"/>
        </c:marker>
      </c:pivotFmt>
      <c:pivotFmt>
        <c:idx val="29"/>
        <c:marker>
          <c:symbol val="none"/>
        </c:marker>
      </c:pivotFmt>
      <c:pivotFmt>
        <c:idx val="30"/>
        <c:marker>
          <c:symbol val="none"/>
        </c:marker>
      </c:pivotFmt>
      <c:pivotFmt>
        <c:idx val="31"/>
        <c:marker>
          <c:symbol val="none"/>
        </c:marker>
      </c:pivotFmt>
    </c:pivotFmts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Forsyning!$B$92:$B$93</c:f>
              <c:strCache>
                <c:ptCount val="1"/>
                <c:pt idx="0">
                  <c:v>512 Elkraft </c:v>
                </c:pt>
              </c:strCache>
            </c:strRef>
          </c:tx>
          <c:invertIfNegative val="0"/>
          <c:cat>
            <c:strRef>
              <c:f>Forsyning!$A$94:$A$102</c:f>
              <c:strCache>
                <c:ptCount val="8"/>
                <c:pt idx="0">
                  <c:v>Ahus</c:v>
                </c:pt>
                <c:pt idx="1">
                  <c:v>HB</c:v>
                </c:pt>
                <c:pt idx="2">
                  <c:v>OUS</c:v>
                </c:pt>
                <c:pt idx="3">
                  <c:v>St.Olav</c:v>
                </c:pt>
                <c:pt idx="4">
                  <c:v>STHF</c:v>
                </c:pt>
                <c:pt idx="5">
                  <c:v>SUS</c:v>
                </c:pt>
                <c:pt idx="6">
                  <c:v>SØ</c:v>
                </c:pt>
                <c:pt idx="7">
                  <c:v>UNN</c:v>
                </c:pt>
              </c:strCache>
            </c:strRef>
          </c:cat>
          <c:val>
            <c:numRef>
              <c:f>Forsyning!$B$94:$B$102</c:f>
              <c:numCache>
                <c:formatCode>_ * #,##0_ ;_ * \-#,##0_ ;_ * "-"??_ ;_ @_ </c:formatCode>
                <c:ptCount val="8"/>
                <c:pt idx="0">
                  <c:v>127.7346275818428</c:v>
                </c:pt>
                <c:pt idx="1">
                  <c:v>115.39500950492929</c:v>
                </c:pt>
                <c:pt idx="2">
                  <c:v>152.15192792928985</c:v>
                </c:pt>
                <c:pt idx="3">
                  <c:v>107.3578987101225</c:v>
                </c:pt>
                <c:pt idx="4">
                  <c:v>119.31210472117195</c:v>
                </c:pt>
                <c:pt idx="5">
                  <c:v>123.54593993426495</c:v>
                </c:pt>
                <c:pt idx="6">
                  <c:v>111.62060142375802</c:v>
                </c:pt>
                <c:pt idx="7">
                  <c:v>189.92304462247796</c:v>
                </c:pt>
              </c:numCache>
            </c:numRef>
          </c:val>
        </c:ser>
        <c:ser>
          <c:idx val="1"/>
          <c:order val="1"/>
          <c:tx>
            <c:strRef>
              <c:f>Forsyning!$C$92:$C$93</c:f>
              <c:strCache>
                <c:ptCount val="1"/>
                <c:pt idx="0">
                  <c:v>513 Elkraft til elektrokjele </c:v>
                </c:pt>
              </c:strCache>
            </c:strRef>
          </c:tx>
          <c:invertIfNegative val="0"/>
          <c:cat>
            <c:strRef>
              <c:f>Forsyning!$A$94:$A$102</c:f>
              <c:strCache>
                <c:ptCount val="8"/>
                <c:pt idx="0">
                  <c:v>Ahus</c:v>
                </c:pt>
                <c:pt idx="1">
                  <c:v>HB</c:v>
                </c:pt>
                <c:pt idx="2">
                  <c:v>OUS</c:v>
                </c:pt>
                <c:pt idx="3">
                  <c:v>St.Olav</c:v>
                </c:pt>
                <c:pt idx="4">
                  <c:v>STHF</c:v>
                </c:pt>
                <c:pt idx="5">
                  <c:v>SUS</c:v>
                </c:pt>
                <c:pt idx="6">
                  <c:v>SØ</c:v>
                </c:pt>
                <c:pt idx="7">
                  <c:v>UNN</c:v>
                </c:pt>
              </c:strCache>
            </c:strRef>
          </c:cat>
          <c:val>
            <c:numRef>
              <c:f>Forsyning!$C$94:$C$102</c:f>
              <c:numCache>
                <c:formatCode>_ * #,##0_ ;_ * \-#,##0_ ;_ * "-"??_ ;_ @_ </c:formatCode>
                <c:ptCount val="8"/>
                <c:pt idx="0">
                  <c:v>2.6163407177296909</c:v>
                </c:pt>
                <c:pt idx="1">
                  <c:v>10.377916919704868</c:v>
                </c:pt>
                <c:pt idx="2">
                  <c:v>0</c:v>
                </c:pt>
                <c:pt idx="3">
                  <c:v>0</c:v>
                </c:pt>
                <c:pt idx="4">
                  <c:v>3.7077160578984443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2"/>
          <c:order val="2"/>
          <c:tx>
            <c:strRef>
              <c:f>Forsyning!$D$92:$D$93</c:f>
              <c:strCache>
                <c:ptCount val="1"/>
                <c:pt idx="0">
                  <c:v>514 Olje </c:v>
                </c:pt>
              </c:strCache>
            </c:strRef>
          </c:tx>
          <c:invertIfNegative val="0"/>
          <c:cat>
            <c:strRef>
              <c:f>Forsyning!$A$94:$A$102</c:f>
              <c:strCache>
                <c:ptCount val="8"/>
                <c:pt idx="0">
                  <c:v>Ahus</c:v>
                </c:pt>
                <c:pt idx="1">
                  <c:v>HB</c:v>
                </c:pt>
                <c:pt idx="2">
                  <c:v>OUS</c:v>
                </c:pt>
                <c:pt idx="3">
                  <c:v>St.Olav</c:v>
                </c:pt>
                <c:pt idx="4">
                  <c:v>STHF</c:v>
                </c:pt>
                <c:pt idx="5">
                  <c:v>SUS</c:v>
                </c:pt>
                <c:pt idx="6">
                  <c:v>SØ</c:v>
                </c:pt>
                <c:pt idx="7">
                  <c:v>UNN</c:v>
                </c:pt>
              </c:strCache>
            </c:strRef>
          </c:cat>
          <c:val>
            <c:numRef>
              <c:f>Forsyning!$D$94:$D$102</c:f>
              <c:numCache>
                <c:formatCode>_ * #,##0_ ;_ * \-#,##0_ ;_ * "-"??_ ;_ @_ </c:formatCode>
                <c:ptCount val="8"/>
                <c:pt idx="0">
                  <c:v>0</c:v>
                </c:pt>
                <c:pt idx="1">
                  <c:v>2.2776928500129138E-2</c:v>
                </c:pt>
                <c:pt idx="2">
                  <c:v>13.197724020022736</c:v>
                </c:pt>
                <c:pt idx="3">
                  <c:v>0.11193689882726576</c:v>
                </c:pt>
                <c:pt idx="4">
                  <c:v>0.49166281578996535</c:v>
                </c:pt>
                <c:pt idx="5">
                  <c:v>2.4955807424352709</c:v>
                </c:pt>
                <c:pt idx="6">
                  <c:v>11.405264357915538</c:v>
                </c:pt>
                <c:pt idx="7">
                  <c:v>8.7931185013033772</c:v>
                </c:pt>
              </c:numCache>
            </c:numRef>
          </c:val>
        </c:ser>
        <c:ser>
          <c:idx val="3"/>
          <c:order val="3"/>
          <c:tx>
            <c:strRef>
              <c:f>Forsyning!$E$92:$E$93</c:f>
              <c:strCache>
                <c:ptCount val="1"/>
                <c:pt idx="0">
                  <c:v>515 Fjernvarme </c:v>
                </c:pt>
              </c:strCache>
            </c:strRef>
          </c:tx>
          <c:invertIfNegative val="0"/>
          <c:cat>
            <c:strRef>
              <c:f>Forsyning!$A$94:$A$102</c:f>
              <c:strCache>
                <c:ptCount val="8"/>
                <c:pt idx="0">
                  <c:v>Ahus</c:v>
                </c:pt>
                <c:pt idx="1">
                  <c:v>HB</c:v>
                </c:pt>
                <c:pt idx="2">
                  <c:v>OUS</c:v>
                </c:pt>
                <c:pt idx="3">
                  <c:v>St.Olav</c:v>
                </c:pt>
                <c:pt idx="4">
                  <c:v>STHF</c:v>
                </c:pt>
                <c:pt idx="5">
                  <c:v>SUS</c:v>
                </c:pt>
                <c:pt idx="6">
                  <c:v>SØ</c:v>
                </c:pt>
                <c:pt idx="7">
                  <c:v>UNN</c:v>
                </c:pt>
              </c:strCache>
            </c:strRef>
          </c:cat>
          <c:val>
            <c:numRef>
              <c:f>Forsyning!$E$94:$E$102</c:f>
              <c:numCache>
                <c:formatCode>_ * #,##0_ ;_ * \-#,##0_ ;_ * "-"??_ ;_ @_ </c:formatCode>
                <c:ptCount val="8"/>
                <c:pt idx="0">
                  <c:v>41.191197115370059</c:v>
                </c:pt>
                <c:pt idx="1">
                  <c:v>40.603724722356013</c:v>
                </c:pt>
                <c:pt idx="2">
                  <c:v>45.595836520109756</c:v>
                </c:pt>
                <c:pt idx="3">
                  <c:v>56.767626807585685</c:v>
                </c:pt>
                <c:pt idx="4">
                  <c:v>9.9200203421151834</c:v>
                </c:pt>
                <c:pt idx="5">
                  <c:v>0</c:v>
                </c:pt>
                <c:pt idx="6">
                  <c:v>44.445570389886761</c:v>
                </c:pt>
                <c:pt idx="7">
                  <c:v>107.38829829251358</c:v>
                </c:pt>
              </c:numCache>
            </c:numRef>
          </c:val>
        </c:ser>
        <c:ser>
          <c:idx val="4"/>
          <c:order val="4"/>
          <c:tx>
            <c:strRef>
              <c:f>Forsyning!$F$92:$F$93</c:f>
              <c:strCache>
                <c:ptCount val="1"/>
                <c:pt idx="0">
                  <c:v>516 Fjernkjøling </c:v>
                </c:pt>
              </c:strCache>
            </c:strRef>
          </c:tx>
          <c:invertIfNegative val="0"/>
          <c:cat>
            <c:strRef>
              <c:f>Forsyning!$A$94:$A$102</c:f>
              <c:strCache>
                <c:ptCount val="8"/>
                <c:pt idx="0">
                  <c:v>Ahus</c:v>
                </c:pt>
                <c:pt idx="1">
                  <c:v>HB</c:v>
                </c:pt>
                <c:pt idx="2">
                  <c:v>OUS</c:v>
                </c:pt>
                <c:pt idx="3">
                  <c:v>St.Olav</c:v>
                </c:pt>
                <c:pt idx="4">
                  <c:v>STHF</c:v>
                </c:pt>
                <c:pt idx="5">
                  <c:v>SUS</c:v>
                </c:pt>
                <c:pt idx="6">
                  <c:v>SØ</c:v>
                </c:pt>
                <c:pt idx="7">
                  <c:v>UNN</c:v>
                </c:pt>
              </c:strCache>
            </c:strRef>
          </c:cat>
          <c:val>
            <c:numRef>
              <c:f>Forsyning!$F$94:$F$102</c:f>
              <c:numCache>
                <c:formatCode>_ * #,##0_ ;_ * \-#,##0_ ;_ * "-"??_ ;_ @_ </c:formatCode>
                <c:ptCount val="8"/>
                <c:pt idx="0">
                  <c:v>3.6419578495612601</c:v>
                </c:pt>
                <c:pt idx="1">
                  <c:v>0</c:v>
                </c:pt>
                <c:pt idx="2">
                  <c:v>0</c:v>
                </c:pt>
                <c:pt idx="3">
                  <c:v>13.955667781697018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5"/>
          <c:order val="5"/>
          <c:tx>
            <c:strRef>
              <c:f>Forsyning!$G$92:$G$93</c:f>
              <c:strCache>
                <c:ptCount val="1"/>
                <c:pt idx="0">
                  <c:v>517 Gass </c:v>
                </c:pt>
              </c:strCache>
            </c:strRef>
          </c:tx>
          <c:invertIfNegative val="0"/>
          <c:cat>
            <c:strRef>
              <c:f>Forsyning!$A$94:$A$102</c:f>
              <c:strCache>
                <c:ptCount val="8"/>
                <c:pt idx="0">
                  <c:v>Ahus</c:v>
                </c:pt>
                <c:pt idx="1">
                  <c:v>HB</c:v>
                </c:pt>
                <c:pt idx="2">
                  <c:v>OUS</c:v>
                </c:pt>
                <c:pt idx="3">
                  <c:v>St.Olav</c:v>
                </c:pt>
                <c:pt idx="4">
                  <c:v>STHF</c:v>
                </c:pt>
                <c:pt idx="5">
                  <c:v>SUS</c:v>
                </c:pt>
                <c:pt idx="6">
                  <c:v>SØ</c:v>
                </c:pt>
                <c:pt idx="7">
                  <c:v>UNN</c:v>
                </c:pt>
              </c:strCache>
            </c:strRef>
          </c:cat>
          <c:val>
            <c:numRef>
              <c:f>Forsyning!$G$94:$G$102</c:f>
              <c:numCache>
                <c:formatCode>_ * #,##0_ ;_ * \-#,##0_ ;_ * "-"??_ ;_ @_ </c:formatCode>
                <c:ptCount val="8"/>
                <c:pt idx="0">
                  <c:v>0</c:v>
                </c:pt>
                <c:pt idx="1">
                  <c:v>20.834214022621033</c:v>
                </c:pt>
                <c:pt idx="2">
                  <c:v>0</c:v>
                </c:pt>
                <c:pt idx="3">
                  <c:v>0</c:v>
                </c:pt>
                <c:pt idx="4">
                  <c:v>65.217626447433631</c:v>
                </c:pt>
                <c:pt idx="5">
                  <c:v>24.001880727516038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6"/>
          <c:order val="6"/>
          <c:tx>
            <c:strRef>
              <c:f>Forsyning!$H$92:$H$93</c:f>
              <c:strCache>
                <c:ptCount val="1"/>
                <c:pt idx="0">
                  <c:v>518 Bioenergi </c:v>
                </c:pt>
              </c:strCache>
            </c:strRef>
          </c:tx>
          <c:invertIfNegative val="0"/>
          <c:cat>
            <c:strRef>
              <c:f>Forsyning!$A$94:$A$102</c:f>
              <c:strCache>
                <c:ptCount val="8"/>
                <c:pt idx="0">
                  <c:v>Ahus</c:v>
                </c:pt>
                <c:pt idx="1">
                  <c:v>HB</c:v>
                </c:pt>
                <c:pt idx="2">
                  <c:v>OUS</c:v>
                </c:pt>
                <c:pt idx="3">
                  <c:v>St.Olav</c:v>
                </c:pt>
                <c:pt idx="4">
                  <c:v>STHF</c:v>
                </c:pt>
                <c:pt idx="5">
                  <c:v>SUS</c:v>
                </c:pt>
                <c:pt idx="6">
                  <c:v>SØ</c:v>
                </c:pt>
                <c:pt idx="7">
                  <c:v>UNN</c:v>
                </c:pt>
              </c:strCache>
            </c:strRef>
          </c:cat>
          <c:val>
            <c:numRef>
              <c:f>Forsyning!$H$94:$H$102</c:f>
              <c:numCache>
                <c:formatCode>_ * #,##0_ ;_ * \-#,##0_ ;_ * "-"??_ ;_ @_ 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2.8527381312982896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7"/>
          <c:order val="7"/>
          <c:tx>
            <c:strRef>
              <c:f>Forsyning!$I$92:$I$93</c:f>
              <c:strCache>
                <c:ptCount val="1"/>
                <c:pt idx="0">
                  <c:v>519 Andre energikostnader </c:v>
                </c:pt>
              </c:strCache>
            </c:strRef>
          </c:tx>
          <c:invertIfNegative val="0"/>
          <c:cat>
            <c:strRef>
              <c:f>Forsyning!$A$94:$A$102</c:f>
              <c:strCache>
                <c:ptCount val="8"/>
                <c:pt idx="0">
                  <c:v>Ahus</c:v>
                </c:pt>
                <c:pt idx="1">
                  <c:v>HB</c:v>
                </c:pt>
                <c:pt idx="2">
                  <c:v>OUS</c:v>
                </c:pt>
                <c:pt idx="3">
                  <c:v>St.Olav</c:v>
                </c:pt>
                <c:pt idx="4">
                  <c:v>STHF</c:v>
                </c:pt>
                <c:pt idx="5">
                  <c:v>SUS</c:v>
                </c:pt>
                <c:pt idx="6">
                  <c:v>SØ</c:v>
                </c:pt>
                <c:pt idx="7">
                  <c:v>UNN</c:v>
                </c:pt>
              </c:strCache>
            </c:strRef>
          </c:cat>
          <c:val>
            <c:numRef>
              <c:f>Forsyning!$I$94:$I$102</c:f>
              <c:numCache>
                <c:formatCode>_ * #,##0_ ;_ * \-#,##0_ ;_ * "-"??_ ;_ @_ </c:formatCode>
                <c:ptCount val="8"/>
                <c:pt idx="0">
                  <c:v>86.104653453940202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89916544"/>
        <c:axId val="89918080"/>
      </c:barChart>
      <c:catAx>
        <c:axId val="89916544"/>
        <c:scaling>
          <c:orientation val="minMax"/>
        </c:scaling>
        <c:delete val="0"/>
        <c:axPos val="b"/>
        <c:majorTickMark val="none"/>
        <c:minorTickMark val="none"/>
        <c:tickLblPos val="nextTo"/>
        <c:crossAx val="89918080"/>
        <c:crosses val="autoZero"/>
        <c:auto val="1"/>
        <c:lblAlgn val="ctr"/>
        <c:lblOffset val="100"/>
        <c:noMultiLvlLbl val="0"/>
      </c:catAx>
      <c:valAx>
        <c:axId val="89918080"/>
        <c:scaling>
          <c:orientation val="minMax"/>
        </c:scaling>
        <c:delete val="0"/>
        <c:axPos val="l"/>
        <c:majorGridlines/>
        <c:numFmt formatCode="_ * #,##0_ ;_ * \-#,##0_ ;_ * &quot;-&quot;??_ ;_ @_ " sourceLinked="1"/>
        <c:majorTickMark val="none"/>
        <c:minorTickMark val="none"/>
        <c:tickLblPos val="nextTo"/>
        <c:crossAx val="8991654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>
                <a:effectLst/>
              </a:rPr>
              <a:t>Energi i kr per oppvarmet kvm 2014</a:t>
            </a:r>
            <a:endParaRPr lang="nb-NO">
              <a:effectLst/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Forsyning!$H$121</c:f>
              <c:strCache>
                <c:ptCount val="1"/>
                <c:pt idx="0">
                  <c:v>Kr pr oppvarmet kvm</c:v>
                </c:pt>
              </c:strCache>
            </c:strRef>
          </c:tx>
          <c:invertIfNegative val="0"/>
          <c:cat>
            <c:strRef>
              <c:f>Forsyning!$G$124:$G$131</c:f>
              <c:strCache>
                <c:ptCount val="8"/>
                <c:pt idx="0">
                  <c:v>Ahus</c:v>
                </c:pt>
                <c:pt idx="1">
                  <c:v>HB</c:v>
                </c:pt>
                <c:pt idx="2">
                  <c:v>OUS</c:v>
                </c:pt>
                <c:pt idx="3">
                  <c:v>St.Olav</c:v>
                </c:pt>
                <c:pt idx="4">
                  <c:v>STHF</c:v>
                </c:pt>
                <c:pt idx="5">
                  <c:v>SUS</c:v>
                </c:pt>
                <c:pt idx="6">
                  <c:v>SØ</c:v>
                </c:pt>
                <c:pt idx="7">
                  <c:v>UNN</c:v>
                </c:pt>
              </c:strCache>
            </c:strRef>
          </c:cat>
          <c:val>
            <c:numRef>
              <c:f>Forsyning!$H$124:$H$131</c:f>
              <c:numCache>
                <c:formatCode>_ * #,##0_ ;_ * \-#,##0_ ;_ * "-"??_ ;_ @_ </c:formatCode>
                <c:ptCount val="8"/>
                <c:pt idx="0">
                  <c:v>272.85907741353896</c:v>
                </c:pt>
                <c:pt idx="1">
                  <c:v>269.89252591682168</c:v>
                </c:pt>
                <c:pt idx="2">
                  <c:v>0</c:v>
                </c:pt>
                <c:pt idx="3">
                  <c:v>185.7509192298821</c:v>
                </c:pt>
                <c:pt idx="4">
                  <c:v>256.78161263309011</c:v>
                </c:pt>
                <c:pt idx="5">
                  <c:v>194.22286160596349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956736"/>
        <c:axId val="89958272"/>
      </c:barChart>
      <c:catAx>
        <c:axId val="89956736"/>
        <c:scaling>
          <c:orientation val="minMax"/>
        </c:scaling>
        <c:delete val="0"/>
        <c:axPos val="b"/>
        <c:majorTickMark val="out"/>
        <c:minorTickMark val="none"/>
        <c:tickLblPos val="nextTo"/>
        <c:crossAx val="89958272"/>
        <c:crosses val="autoZero"/>
        <c:auto val="1"/>
        <c:lblAlgn val="ctr"/>
        <c:lblOffset val="100"/>
        <c:noMultiLvlLbl val="0"/>
      </c:catAx>
      <c:valAx>
        <c:axId val="89958272"/>
        <c:scaling>
          <c:orientation val="minMax"/>
        </c:scaling>
        <c:delete val="0"/>
        <c:axPos val="l"/>
        <c:majorGridlines/>
        <c:numFmt formatCode="_ * #,##0_ ;_ * \-#,##0_ ;_ * &quot;-&quot;??_ ;_ @_ " sourceLinked="1"/>
        <c:majorTickMark val="out"/>
        <c:minorTickMark val="none"/>
        <c:tickLblPos val="nextTo"/>
        <c:crossAx val="8995673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[NfN Rapport Sykehus Masterfil 20052015.xlsx]Forsyning!Pivottabell14</c:name>
    <c:fmtId val="-1"/>
  </c:pivotSource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>
                <a:effectLst/>
              </a:rPr>
              <a:t>Vann og avløpsavgift i kr per kvm 2012-2014</a:t>
            </a:r>
            <a:endParaRPr lang="nb-NO">
              <a:effectLst/>
            </a:endParaRPr>
          </a:p>
        </c:rich>
      </c:tx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Forsyning!$B$212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multiLvlStrRef>
              <c:f>Forsyning!$A$213:$A$222</c:f>
              <c:multiLvlStrCache>
                <c:ptCount val="8"/>
                <c:lvl>
                  <c:pt idx="0">
                    <c:v>Ahus</c:v>
                  </c:pt>
                  <c:pt idx="1">
                    <c:v>HB</c:v>
                  </c:pt>
                  <c:pt idx="2">
                    <c:v>OUS</c:v>
                  </c:pt>
                  <c:pt idx="3">
                    <c:v>St.Olav</c:v>
                  </c:pt>
                  <c:pt idx="4">
                    <c:v>STHF</c:v>
                  </c:pt>
                  <c:pt idx="5">
                    <c:v>SUS</c:v>
                  </c:pt>
                  <c:pt idx="6">
                    <c:v>SØ</c:v>
                  </c:pt>
                  <c:pt idx="7">
                    <c:v>UNN</c:v>
                  </c:pt>
                </c:lvl>
                <c:lvl>
                  <c:pt idx="0">
                    <c:v>52 Vann og avløp</c:v>
                  </c:pt>
                </c:lvl>
              </c:multiLvlStrCache>
            </c:multiLvlStrRef>
          </c:cat>
          <c:val>
            <c:numRef>
              <c:f>Forsyning!$B$213:$B$222</c:f>
              <c:numCache>
                <c:formatCode>_ * #,##0_ ;_ * \-#,##0_ ;_ * "-"??_ ;_ @_ </c:formatCode>
                <c:ptCount val="8"/>
                <c:pt idx="0">
                  <c:v>26.393899999999999</c:v>
                </c:pt>
                <c:pt idx="1">
                  <c:v>45.397507999999995</c:v>
                </c:pt>
                <c:pt idx="2">
                  <c:v>31.672679999999996</c:v>
                </c:pt>
                <c:pt idx="3">
                  <c:v>13.724828</c:v>
                </c:pt>
                <c:pt idx="4">
                  <c:v>17.947851999999997</c:v>
                </c:pt>
                <c:pt idx="5">
                  <c:v>19.003608</c:v>
                </c:pt>
                <c:pt idx="6">
                  <c:v>24.282388000000001</c:v>
                </c:pt>
                <c:pt idx="7">
                  <c:v>39.062971999999995</c:v>
                </c:pt>
              </c:numCache>
            </c:numRef>
          </c:val>
        </c:ser>
        <c:ser>
          <c:idx val="1"/>
          <c:order val="1"/>
          <c:tx>
            <c:strRef>
              <c:f>Forsyning!$C$212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multiLvlStrRef>
              <c:f>Forsyning!$A$213:$A$222</c:f>
              <c:multiLvlStrCache>
                <c:ptCount val="8"/>
                <c:lvl>
                  <c:pt idx="0">
                    <c:v>Ahus</c:v>
                  </c:pt>
                  <c:pt idx="1">
                    <c:v>HB</c:v>
                  </c:pt>
                  <c:pt idx="2">
                    <c:v>OUS</c:v>
                  </c:pt>
                  <c:pt idx="3">
                    <c:v>St.Olav</c:v>
                  </c:pt>
                  <c:pt idx="4">
                    <c:v>STHF</c:v>
                  </c:pt>
                  <c:pt idx="5">
                    <c:v>SUS</c:v>
                  </c:pt>
                  <c:pt idx="6">
                    <c:v>SØ</c:v>
                  </c:pt>
                  <c:pt idx="7">
                    <c:v>UNN</c:v>
                  </c:pt>
                </c:lvl>
                <c:lvl>
                  <c:pt idx="0">
                    <c:v>52 Vann og avløp</c:v>
                  </c:pt>
                </c:lvl>
              </c:multiLvlStrCache>
            </c:multiLvlStrRef>
          </c:cat>
          <c:val>
            <c:numRef>
              <c:f>Forsyning!$C$213:$C$222</c:f>
              <c:numCache>
                <c:formatCode>_ * #,##0_ ;_ * \-#,##0_ ;_ * "-"??_ ;_ @_ </c:formatCode>
                <c:ptCount val="8"/>
                <c:pt idx="0">
                  <c:v>31.881998600498022</c:v>
                </c:pt>
                <c:pt idx="1">
                  <c:v>45.187999999999995</c:v>
                </c:pt>
                <c:pt idx="2">
                  <c:v>34.917999999999999</c:v>
                </c:pt>
                <c:pt idx="3">
                  <c:v>18.494386141972459</c:v>
                </c:pt>
                <c:pt idx="4">
                  <c:v>17.991706979601442</c:v>
                </c:pt>
                <c:pt idx="5">
                  <c:v>23.189878153429635</c:v>
                </c:pt>
                <c:pt idx="6">
                  <c:v>23.503227937597064</c:v>
                </c:pt>
                <c:pt idx="7">
                  <c:v>21.636930990800458</c:v>
                </c:pt>
              </c:numCache>
            </c:numRef>
          </c:val>
        </c:ser>
        <c:ser>
          <c:idx val="2"/>
          <c:order val="2"/>
          <c:tx>
            <c:strRef>
              <c:f>Forsyning!$D$212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multiLvlStrRef>
              <c:f>Forsyning!$A$213:$A$222</c:f>
              <c:multiLvlStrCache>
                <c:ptCount val="8"/>
                <c:lvl>
                  <c:pt idx="0">
                    <c:v>Ahus</c:v>
                  </c:pt>
                  <c:pt idx="1">
                    <c:v>HB</c:v>
                  </c:pt>
                  <c:pt idx="2">
                    <c:v>OUS</c:v>
                  </c:pt>
                  <c:pt idx="3">
                    <c:v>St.Olav</c:v>
                  </c:pt>
                  <c:pt idx="4">
                    <c:v>STHF</c:v>
                  </c:pt>
                  <c:pt idx="5">
                    <c:v>SUS</c:v>
                  </c:pt>
                  <c:pt idx="6">
                    <c:v>SØ</c:v>
                  </c:pt>
                  <c:pt idx="7">
                    <c:v>UNN</c:v>
                  </c:pt>
                </c:lvl>
                <c:lvl>
                  <c:pt idx="0">
                    <c:v>52 Vann og avløp</c:v>
                  </c:pt>
                </c:lvl>
              </c:multiLvlStrCache>
            </c:multiLvlStrRef>
          </c:cat>
          <c:val>
            <c:numRef>
              <c:f>Forsyning!$D$213:$D$222</c:f>
              <c:numCache>
                <c:formatCode>_ * #,##0_ ;_ * \-#,##0_ ;_ * "-"??_ ;_ @_ </c:formatCode>
                <c:ptCount val="8"/>
                <c:pt idx="0">
                  <c:v>31.658108060660275</c:v>
                </c:pt>
                <c:pt idx="1">
                  <c:v>47.881908524653483</c:v>
                </c:pt>
                <c:pt idx="2">
                  <c:v>30.052295761812729</c:v>
                </c:pt>
                <c:pt idx="3">
                  <c:v>9.7879706881516118</c:v>
                </c:pt>
                <c:pt idx="4">
                  <c:v>16.647124515806119</c:v>
                </c:pt>
                <c:pt idx="5">
                  <c:v>20.574978186273402</c:v>
                </c:pt>
                <c:pt idx="6">
                  <c:v>17.743774225419909</c:v>
                </c:pt>
                <c:pt idx="7">
                  <c:v>52.733765990795291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017792"/>
        <c:axId val="90019328"/>
      </c:barChart>
      <c:catAx>
        <c:axId val="90017792"/>
        <c:scaling>
          <c:orientation val="minMax"/>
        </c:scaling>
        <c:delete val="0"/>
        <c:axPos val="b"/>
        <c:majorTickMark val="none"/>
        <c:minorTickMark val="none"/>
        <c:tickLblPos val="nextTo"/>
        <c:crossAx val="90019328"/>
        <c:crosses val="autoZero"/>
        <c:auto val="1"/>
        <c:lblAlgn val="ctr"/>
        <c:lblOffset val="100"/>
        <c:noMultiLvlLbl val="0"/>
      </c:catAx>
      <c:valAx>
        <c:axId val="90019328"/>
        <c:scaling>
          <c:orientation val="minMax"/>
        </c:scaling>
        <c:delete val="0"/>
        <c:axPos val="l"/>
        <c:majorGridlines/>
        <c:numFmt formatCode="_ * #,##0_ ;_ * \-#,##0_ ;_ * &quot;-&quot;??_ ;_ @_ " sourceLinked="1"/>
        <c:majorTickMark val="none"/>
        <c:minorTickMark val="none"/>
        <c:tickLblPos val="nextTo"/>
        <c:crossAx val="9001779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 smtClean="0"/>
              <a:t>Avfall</a:t>
            </a:r>
            <a:r>
              <a:rPr lang="en-US" dirty="0" smtClean="0"/>
              <a:t>.</a:t>
            </a:r>
            <a:r>
              <a:rPr lang="en-US" baseline="0" dirty="0" smtClean="0"/>
              <a:t> </a:t>
            </a:r>
            <a:r>
              <a:rPr lang="en-US" dirty="0" smtClean="0"/>
              <a:t>Post </a:t>
            </a:r>
            <a:r>
              <a:rPr lang="en-US" dirty="0"/>
              <a:t>532-537 kg </a:t>
            </a:r>
            <a:r>
              <a:rPr lang="en-US" dirty="0" err="1"/>
              <a:t>ift</a:t>
            </a:r>
            <a:r>
              <a:rPr lang="en-US" dirty="0"/>
              <a:t> % </a:t>
            </a:r>
            <a:r>
              <a:rPr lang="en-US" dirty="0" err="1"/>
              <a:t>fordelning</a:t>
            </a:r>
            <a:r>
              <a:rPr lang="en-US" dirty="0"/>
              <a:t> 2014</a:t>
            </a:r>
          </a:p>
        </c:rich>
      </c:tx>
      <c:overlay val="0"/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v>532 Restavfall</c:v>
          </c:tx>
          <c:invertIfNegative val="0"/>
          <c:cat>
            <c:strRef>
              <c:f>Forsyning!$J$363:$Q$363</c:f>
              <c:strCache>
                <c:ptCount val="8"/>
                <c:pt idx="0">
                  <c:v>AHUS</c:v>
                </c:pt>
                <c:pt idx="1">
                  <c:v>HB</c:v>
                </c:pt>
                <c:pt idx="2">
                  <c:v>OUS</c:v>
                </c:pt>
                <c:pt idx="3">
                  <c:v>ST</c:v>
                </c:pt>
                <c:pt idx="4">
                  <c:v>St.O</c:v>
                </c:pt>
                <c:pt idx="5">
                  <c:v>UNN</c:v>
                </c:pt>
                <c:pt idx="6">
                  <c:v>SØ</c:v>
                </c:pt>
                <c:pt idx="7">
                  <c:v>SUS</c:v>
                </c:pt>
              </c:strCache>
            </c:strRef>
          </c:cat>
          <c:val>
            <c:numRef>
              <c:f>Forsyning!$J$364:$Q$364</c:f>
              <c:numCache>
                <c:formatCode>0%</c:formatCode>
                <c:ptCount val="8"/>
                <c:pt idx="0">
                  <c:v>0.52904519109251746</c:v>
                </c:pt>
                <c:pt idx="1">
                  <c:v>0.68119866950061325</c:v>
                </c:pt>
                <c:pt idx="2">
                  <c:v>0.59695554402352535</c:v>
                </c:pt>
                <c:pt idx="3">
                  <c:v>0.63265614869245734</c:v>
                </c:pt>
                <c:pt idx="4">
                  <c:v>0.66758153679571275</c:v>
                </c:pt>
                <c:pt idx="5">
                  <c:v>0.59667697351264759</c:v>
                </c:pt>
                <c:pt idx="6">
                  <c:v>0.89622641509433965</c:v>
                </c:pt>
                <c:pt idx="7">
                  <c:v>0.65780014378145224</c:v>
                </c:pt>
              </c:numCache>
            </c:numRef>
          </c:val>
        </c:ser>
        <c:ser>
          <c:idx val="1"/>
          <c:order val="1"/>
          <c:tx>
            <c:v>533 Papp og papir</c:v>
          </c:tx>
          <c:invertIfNegative val="0"/>
          <c:cat>
            <c:strRef>
              <c:f>Forsyning!$J$363:$Q$363</c:f>
              <c:strCache>
                <c:ptCount val="8"/>
                <c:pt idx="0">
                  <c:v>AHUS</c:v>
                </c:pt>
                <c:pt idx="1">
                  <c:v>HB</c:v>
                </c:pt>
                <c:pt idx="2">
                  <c:v>OUS</c:v>
                </c:pt>
                <c:pt idx="3">
                  <c:v>ST</c:v>
                </c:pt>
                <c:pt idx="4">
                  <c:v>St.O</c:v>
                </c:pt>
                <c:pt idx="5">
                  <c:v>UNN</c:v>
                </c:pt>
                <c:pt idx="6">
                  <c:v>SØ</c:v>
                </c:pt>
                <c:pt idx="7">
                  <c:v>SUS</c:v>
                </c:pt>
              </c:strCache>
            </c:strRef>
          </c:cat>
          <c:val>
            <c:numRef>
              <c:f>Forsyning!$J$365:$Q$365</c:f>
              <c:numCache>
                <c:formatCode>0%</c:formatCode>
                <c:ptCount val="8"/>
                <c:pt idx="0">
                  <c:v>0.12485292195058176</c:v>
                </c:pt>
                <c:pt idx="1">
                  <c:v>0.17804098092223131</c:v>
                </c:pt>
                <c:pt idx="2">
                  <c:v>0.12783255492129389</c:v>
                </c:pt>
                <c:pt idx="3">
                  <c:v>0.11611040785451851</c:v>
                </c:pt>
                <c:pt idx="4">
                  <c:v>9.1341090484589313E-2</c:v>
                </c:pt>
                <c:pt idx="5">
                  <c:v>0.11118727414968521</c:v>
                </c:pt>
                <c:pt idx="6">
                  <c:v>0</c:v>
                </c:pt>
                <c:pt idx="7">
                  <c:v>0.13084112149532709</c:v>
                </c:pt>
              </c:numCache>
            </c:numRef>
          </c:val>
        </c:ser>
        <c:ser>
          <c:idx val="2"/>
          <c:order val="2"/>
          <c:tx>
            <c:v>534 Biologisk/risiko</c:v>
          </c:tx>
          <c:invertIfNegative val="0"/>
          <c:cat>
            <c:strRef>
              <c:f>Forsyning!$J$363:$Q$363</c:f>
              <c:strCache>
                <c:ptCount val="8"/>
                <c:pt idx="0">
                  <c:v>AHUS</c:v>
                </c:pt>
                <c:pt idx="1">
                  <c:v>HB</c:v>
                </c:pt>
                <c:pt idx="2">
                  <c:v>OUS</c:v>
                </c:pt>
                <c:pt idx="3">
                  <c:v>ST</c:v>
                </c:pt>
                <c:pt idx="4">
                  <c:v>St.O</c:v>
                </c:pt>
                <c:pt idx="5">
                  <c:v>UNN</c:v>
                </c:pt>
                <c:pt idx="6">
                  <c:v>SØ</c:v>
                </c:pt>
                <c:pt idx="7">
                  <c:v>SUS</c:v>
                </c:pt>
              </c:strCache>
            </c:strRef>
          </c:cat>
          <c:val>
            <c:numRef>
              <c:f>Forsyning!$J$366:$Q$366</c:f>
              <c:numCache>
                <c:formatCode>0%</c:formatCode>
                <c:ptCount val="8"/>
                <c:pt idx="0">
                  <c:v>0.258334422800366</c:v>
                </c:pt>
                <c:pt idx="1">
                  <c:v>7.6460370767541475E-2</c:v>
                </c:pt>
                <c:pt idx="2">
                  <c:v>0.17471025774087529</c:v>
                </c:pt>
                <c:pt idx="3">
                  <c:v>0.10302057282822358</c:v>
                </c:pt>
                <c:pt idx="4">
                  <c:v>0.15571571774797291</c:v>
                </c:pt>
                <c:pt idx="5">
                  <c:v>0.12167045412211749</c:v>
                </c:pt>
                <c:pt idx="6">
                  <c:v>0</c:v>
                </c:pt>
                <c:pt idx="7">
                  <c:v>0.13587347232207045</c:v>
                </c:pt>
              </c:numCache>
            </c:numRef>
          </c:val>
        </c:ser>
        <c:ser>
          <c:idx val="3"/>
          <c:order val="3"/>
          <c:tx>
            <c:v>535 Mat våtorganisk</c:v>
          </c:tx>
          <c:invertIfNegative val="0"/>
          <c:cat>
            <c:strRef>
              <c:f>Forsyning!$J$363:$Q$363</c:f>
              <c:strCache>
                <c:ptCount val="8"/>
                <c:pt idx="0">
                  <c:v>AHUS</c:v>
                </c:pt>
                <c:pt idx="1">
                  <c:v>HB</c:v>
                </c:pt>
                <c:pt idx="2">
                  <c:v>OUS</c:v>
                </c:pt>
                <c:pt idx="3">
                  <c:v>ST</c:v>
                </c:pt>
                <c:pt idx="4">
                  <c:v>St.O</c:v>
                </c:pt>
                <c:pt idx="5">
                  <c:v>UNN</c:v>
                </c:pt>
                <c:pt idx="6">
                  <c:v>SØ</c:v>
                </c:pt>
                <c:pt idx="7">
                  <c:v>SUS</c:v>
                </c:pt>
              </c:strCache>
            </c:strRef>
          </c:cat>
          <c:val>
            <c:numRef>
              <c:f>Forsyning!$J$367:$Q$367</c:f>
              <c:numCache>
                <c:formatCode>0%</c:formatCode>
                <c:ptCount val="8"/>
                <c:pt idx="0">
                  <c:v>2.2007234061097308E-2</c:v>
                </c:pt>
                <c:pt idx="1">
                  <c:v>6.4299978809614022E-2</c:v>
                </c:pt>
                <c:pt idx="2">
                  <c:v>1.3492475350285417E-2</c:v>
                </c:pt>
                <c:pt idx="3">
                  <c:v>3.1914127224263386E-2</c:v>
                </c:pt>
                <c:pt idx="4">
                  <c:v>2.2332474717354611E-2</c:v>
                </c:pt>
                <c:pt idx="5">
                  <c:v>5.6372238572439733E-2</c:v>
                </c:pt>
                <c:pt idx="6">
                  <c:v>0.10377358490566038</c:v>
                </c:pt>
                <c:pt idx="7">
                  <c:v>7.5485262401150249E-2</c:v>
                </c:pt>
              </c:numCache>
            </c:numRef>
          </c:val>
        </c:ser>
        <c:ser>
          <c:idx val="4"/>
          <c:order val="4"/>
          <c:tx>
            <c:v>536 Byggavfall</c:v>
          </c:tx>
          <c:invertIfNegative val="0"/>
          <c:cat>
            <c:strRef>
              <c:f>Forsyning!$J$363:$Q$363</c:f>
              <c:strCache>
                <c:ptCount val="8"/>
                <c:pt idx="0">
                  <c:v>AHUS</c:v>
                </c:pt>
                <c:pt idx="1">
                  <c:v>HB</c:v>
                </c:pt>
                <c:pt idx="2">
                  <c:v>OUS</c:v>
                </c:pt>
                <c:pt idx="3">
                  <c:v>ST</c:v>
                </c:pt>
                <c:pt idx="4">
                  <c:v>St.O</c:v>
                </c:pt>
                <c:pt idx="5">
                  <c:v>UNN</c:v>
                </c:pt>
                <c:pt idx="6">
                  <c:v>SØ</c:v>
                </c:pt>
                <c:pt idx="7">
                  <c:v>SUS</c:v>
                </c:pt>
              </c:strCache>
            </c:strRef>
          </c:cat>
          <c:val>
            <c:numRef>
              <c:f>Forsyning!$J$368:$Q$368</c:f>
              <c:numCache>
                <c:formatCode>0%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2.4375388597748984E-2</c:v>
                </c:pt>
                <c:pt idx="5">
                  <c:v>4.6015721044592631E-2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5"/>
          <c:order val="5"/>
          <c:tx>
            <c:v>537 Avfall annet</c:v>
          </c:tx>
          <c:invertIfNegative val="0"/>
          <c:cat>
            <c:strRef>
              <c:f>Forsyning!$J$363:$Q$363</c:f>
              <c:strCache>
                <c:ptCount val="8"/>
                <c:pt idx="0">
                  <c:v>AHUS</c:v>
                </c:pt>
                <c:pt idx="1">
                  <c:v>HB</c:v>
                </c:pt>
                <c:pt idx="2">
                  <c:v>OUS</c:v>
                </c:pt>
                <c:pt idx="3">
                  <c:v>ST</c:v>
                </c:pt>
                <c:pt idx="4">
                  <c:v>St.O</c:v>
                </c:pt>
                <c:pt idx="5">
                  <c:v>UNN</c:v>
                </c:pt>
                <c:pt idx="6">
                  <c:v>SØ</c:v>
                </c:pt>
                <c:pt idx="7">
                  <c:v>SUS</c:v>
                </c:pt>
              </c:strCache>
            </c:strRef>
          </c:cat>
          <c:val>
            <c:numRef>
              <c:f>Forsyning!$J$369:$Q$369</c:f>
              <c:numCache>
                <c:formatCode>0%</c:formatCode>
                <c:ptCount val="8"/>
                <c:pt idx="0">
                  <c:v>6.57602300954373E-2</c:v>
                </c:pt>
                <c:pt idx="1">
                  <c:v>0</c:v>
                </c:pt>
                <c:pt idx="2">
                  <c:v>8.700916796402007E-2</c:v>
                </c:pt>
                <c:pt idx="3">
                  <c:v>0.11629874340053722</c:v>
                </c:pt>
                <c:pt idx="4">
                  <c:v>3.8653791656621278E-2</c:v>
                </c:pt>
                <c:pt idx="5">
                  <c:v>6.8077338598517306E-2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00604928"/>
        <c:axId val="100619008"/>
      </c:barChart>
      <c:catAx>
        <c:axId val="100604928"/>
        <c:scaling>
          <c:orientation val="minMax"/>
        </c:scaling>
        <c:delete val="0"/>
        <c:axPos val="b"/>
        <c:majorTickMark val="none"/>
        <c:minorTickMark val="none"/>
        <c:tickLblPos val="nextTo"/>
        <c:crossAx val="100619008"/>
        <c:crosses val="autoZero"/>
        <c:auto val="1"/>
        <c:lblAlgn val="ctr"/>
        <c:lblOffset val="100"/>
        <c:noMultiLvlLbl val="0"/>
      </c:catAx>
      <c:valAx>
        <c:axId val="100619008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10060492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 smtClean="0"/>
              <a:t>Avfall</a:t>
            </a:r>
            <a:r>
              <a:rPr lang="en-US" dirty="0" smtClean="0"/>
              <a:t>.</a:t>
            </a:r>
            <a:r>
              <a:rPr lang="en-US" baseline="0" dirty="0" smtClean="0"/>
              <a:t> </a:t>
            </a:r>
            <a:r>
              <a:rPr lang="en-US" dirty="0" smtClean="0"/>
              <a:t>Post </a:t>
            </a:r>
            <a:r>
              <a:rPr lang="en-US" dirty="0"/>
              <a:t>532 </a:t>
            </a:r>
            <a:r>
              <a:rPr lang="en-US" dirty="0" err="1"/>
              <a:t>ift</a:t>
            </a:r>
            <a:r>
              <a:rPr lang="en-US" dirty="0"/>
              <a:t> 533, 534 </a:t>
            </a:r>
            <a:r>
              <a:rPr lang="en-US" dirty="0" err="1"/>
              <a:t>og</a:t>
            </a:r>
            <a:r>
              <a:rPr lang="en-US" dirty="0"/>
              <a:t> 535 kg 2014</a:t>
            </a:r>
          </a:p>
        </c:rich>
      </c:tx>
      <c:overlay val="0"/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v>532 Restavfall</c:v>
          </c:tx>
          <c:invertIfNegative val="0"/>
          <c:cat>
            <c:strRef>
              <c:f>Forsyning!$B$393:$I$393</c:f>
              <c:strCache>
                <c:ptCount val="8"/>
                <c:pt idx="0">
                  <c:v>AHUS</c:v>
                </c:pt>
                <c:pt idx="1">
                  <c:v>HB</c:v>
                </c:pt>
                <c:pt idx="2">
                  <c:v>OUS</c:v>
                </c:pt>
                <c:pt idx="3">
                  <c:v>ST</c:v>
                </c:pt>
                <c:pt idx="4">
                  <c:v>St.O</c:v>
                </c:pt>
                <c:pt idx="5">
                  <c:v>UNN</c:v>
                </c:pt>
                <c:pt idx="6">
                  <c:v>SØ</c:v>
                </c:pt>
                <c:pt idx="7">
                  <c:v>SUS</c:v>
                </c:pt>
              </c:strCache>
            </c:strRef>
          </c:cat>
          <c:val>
            <c:numRef>
              <c:f>Forsyning!$B$394:$I$394</c:f>
              <c:numCache>
                <c:formatCode>0%</c:formatCode>
                <c:ptCount val="8"/>
                <c:pt idx="0">
                  <c:v>0.56628416829928163</c:v>
                </c:pt>
                <c:pt idx="1">
                  <c:v>0.68119866950061325</c:v>
                </c:pt>
                <c:pt idx="2">
                  <c:v>0.65384615384615385</c:v>
                </c:pt>
                <c:pt idx="3">
                  <c:v>0.71591631670521483</c:v>
                </c:pt>
                <c:pt idx="4">
                  <c:v>0.71248914344733683</c:v>
                </c:pt>
                <c:pt idx="5">
                  <c:v>0.67352105094952142</c:v>
                </c:pt>
                <c:pt idx="6">
                  <c:v>0.89622641509433965</c:v>
                </c:pt>
                <c:pt idx="7">
                  <c:v>0.65780014378145224</c:v>
                </c:pt>
              </c:numCache>
            </c:numRef>
          </c:val>
        </c:ser>
        <c:ser>
          <c:idx val="1"/>
          <c:order val="1"/>
          <c:tx>
            <c:v>533 Papp og Papir</c:v>
          </c:tx>
          <c:invertIfNegative val="0"/>
          <c:cat>
            <c:strRef>
              <c:f>Forsyning!$B$393:$I$393</c:f>
              <c:strCache>
                <c:ptCount val="8"/>
                <c:pt idx="0">
                  <c:v>AHUS</c:v>
                </c:pt>
                <c:pt idx="1">
                  <c:v>HB</c:v>
                </c:pt>
                <c:pt idx="2">
                  <c:v>OUS</c:v>
                </c:pt>
                <c:pt idx="3">
                  <c:v>ST</c:v>
                </c:pt>
                <c:pt idx="4">
                  <c:v>St.O</c:v>
                </c:pt>
                <c:pt idx="5">
                  <c:v>UNN</c:v>
                </c:pt>
                <c:pt idx="6">
                  <c:v>SØ</c:v>
                </c:pt>
                <c:pt idx="7">
                  <c:v>SUS</c:v>
                </c:pt>
              </c:strCache>
            </c:strRef>
          </c:cat>
          <c:val>
            <c:numRef>
              <c:f>Forsyning!$B$395:$I$395</c:f>
              <c:numCache>
                <c:formatCode>0%</c:formatCode>
                <c:ptCount val="8"/>
                <c:pt idx="0">
                  <c:v>0.13364119787293591</c:v>
                </c:pt>
                <c:pt idx="1">
                  <c:v>0.17804098092223131</c:v>
                </c:pt>
                <c:pt idx="2">
                  <c:v>0.14001515725653657</c:v>
                </c:pt>
                <c:pt idx="3">
                  <c:v>0.1313910181607284</c:v>
                </c:pt>
                <c:pt idx="4">
                  <c:v>9.7485523091729503E-2</c:v>
                </c:pt>
                <c:pt idx="5">
                  <c:v>0.12550671981968342</c:v>
                </c:pt>
                <c:pt idx="6">
                  <c:v>0</c:v>
                </c:pt>
                <c:pt idx="7">
                  <c:v>0.13084112149532709</c:v>
                </c:pt>
              </c:numCache>
            </c:numRef>
          </c:val>
        </c:ser>
        <c:ser>
          <c:idx val="2"/>
          <c:order val="2"/>
          <c:tx>
            <c:v>534 Biologisk/risiko</c:v>
          </c:tx>
          <c:invertIfNegative val="0"/>
          <c:cat>
            <c:strRef>
              <c:f>Forsyning!$B$393:$I$393</c:f>
              <c:strCache>
                <c:ptCount val="8"/>
                <c:pt idx="0">
                  <c:v>AHUS</c:v>
                </c:pt>
                <c:pt idx="1">
                  <c:v>HB</c:v>
                </c:pt>
                <c:pt idx="2">
                  <c:v>OUS</c:v>
                </c:pt>
                <c:pt idx="3">
                  <c:v>ST</c:v>
                </c:pt>
                <c:pt idx="4">
                  <c:v>St.O</c:v>
                </c:pt>
                <c:pt idx="5">
                  <c:v>UNN</c:v>
                </c:pt>
                <c:pt idx="6">
                  <c:v>SØ</c:v>
                </c:pt>
                <c:pt idx="7">
                  <c:v>SUS</c:v>
                </c:pt>
              </c:strCache>
            </c:strRef>
          </c:cat>
          <c:val>
            <c:numRef>
              <c:f>Forsyning!$B$396:$I$396</c:f>
              <c:numCache>
                <c:formatCode>0%</c:formatCode>
                <c:ptCount val="8"/>
                <c:pt idx="0">
                  <c:v>0.27651833193394904</c:v>
                </c:pt>
                <c:pt idx="1">
                  <c:v>7.6460370767541475E-2</c:v>
                </c:pt>
                <c:pt idx="2">
                  <c:v>0.19136036377415688</c:v>
                </c:pt>
                <c:pt idx="3">
                  <c:v>0.11657850666033127</c:v>
                </c:pt>
                <c:pt idx="4">
                  <c:v>0.16619057335237702</c:v>
                </c:pt>
                <c:pt idx="5">
                  <c:v>0.13733999428100452</c:v>
                </c:pt>
                <c:pt idx="6">
                  <c:v>0</c:v>
                </c:pt>
                <c:pt idx="7">
                  <c:v>0.13587347232207045</c:v>
                </c:pt>
              </c:numCache>
            </c:numRef>
          </c:val>
        </c:ser>
        <c:ser>
          <c:idx val="3"/>
          <c:order val="3"/>
          <c:tx>
            <c:v>535 Mat våtorganisk</c:v>
          </c:tx>
          <c:invertIfNegative val="0"/>
          <c:cat>
            <c:strRef>
              <c:f>Forsyning!$B$393:$I$393</c:f>
              <c:strCache>
                <c:ptCount val="8"/>
                <c:pt idx="0">
                  <c:v>AHUS</c:v>
                </c:pt>
                <c:pt idx="1">
                  <c:v>HB</c:v>
                </c:pt>
                <c:pt idx="2">
                  <c:v>OUS</c:v>
                </c:pt>
                <c:pt idx="3">
                  <c:v>ST</c:v>
                </c:pt>
                <c:pt idx="4">
                  <c:v>St.O</c:v>
                </c:pt>
                <c:pt idx="5">
                  <c:v>UNN</c:v>
                </c:pt>
                <c:pt idx="6">
                  <c:v>SØ</c:v>
                </c:pt>
                <c:pt idx="7">
                  <c:v>SUS</c:v>
                </c:pt>
              </c:strCache>
            </c:strRef>
          </c:cat>
          <c:val>
            <c:numRef>
              <c:f>Forsyning!$B$397:$I$397</c:f>
              <c:numCache>
                <c:formatCode>0%</c:formatCode>
                <c:ptCount val="8"/>
                <c:pt idx="0">
                  <c:v>2.3556301893833377E-2</c:v>
                </c:pt>
                <c:pt idx="1">
                  <c:v>6.4299978809614022E-2</c:v>
                </c:pt>
                <c:pt idx="2">
                  <c:v>1.4778325123152709E-2</c:v>
                </c:pt>
                <c:pt idx="3">
                  <c:v>3.6114158473725524E-2</c:v>
                </c:pt>
                <c:pt idx="4">
                  <c:v>2.3834760108556494E-2</c:v>
                </c:pt>
                <c:pt idx="5">
                  <c:v>6.3632234949790575E-2</c:v>
                </c:pt>
                <c:pt idx="6">
                  <c:v>0.10377358490566038</c:v>
                </c:pt>
                <c:pt idx="7">
                  <c:v>7.5485262401150249E-2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93197056"/>
        <c:axId val="93198592"/>
      </c:barChart>
      <c:catAx>
        <c:axId val="93197056"/>
        <c:scaling>
          <c:orientation val="minMax"/>
        </c:scaling>
        <c:delete val="0"/>
        <c:axPos val="b"/>
        <c:majorTickMark val="none"/>
        <c:minorTickMark val="none"/>
        <c:tickLblPos val="nextTo"/>
        <c:crossAx val="93198592"/>
        <c:crosses val="autoZero"/>
        <c:auto val="1"/>
        <c:lblAlgn val="ctr"/>
        <c:lblOffset val="100"/>
        <c:noMultiLvlLbl val="0"/>
      </c:catAx>
      <c:valAx>
        <c:axId val="93198592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9319705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[NfN Rapport Sykehus Masterfil 20052015.xlsx]Forsyning!Pivottabell15</c:name>
    <c:fmtId val="-1"/>
  </c:pivotSource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>
                <a:effectLst/>
              </a:rPr>
              <a:t>Avfallskostnader i kr per kvm for 2012-2014</a:t>
            </a:r>
            <a:endParaRPr lang="nb-NO">
              <a:effectLst/>
            </a:endParaRPr>
          </a:p>
        </c:rich>
      </c:tx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Forsyning!$B$242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multiLvlStrRef>
              <c:f>Forsyning!$A$243:$A$252</c:f>
              <c:multiLvlStrCache>
                <c:ptCount val="8"/>
                <c:lvl>
                  <c:pt idx="0">
                    <c:v>Ahus</c:v>
                  </c:pt>
                  <c:pt idx="1">
                    <c:v>HB</c:v>
                  </c:pt>
                  <c:pt idx="2">
                    <c:v>OUS</c:v>
                  </c:pt>
                  <c:pt idx="3">
                    <c:v>St.Olav</c:v>
                  </c:pt>
                  <c:pt idx="4">
                    <c:v>STHF</c:v>
                  </c:pt>
                  <c:pt idx="5">
                    <c:v>SUS</c:v>
                  </c:pt>
                  <c:pt idx="6">
                    <c:v>SØ</c:v>
                  </c:pt>
                  <c:pt idx="7">
                    <c:v>UNN</c:v>
                  </c:pt>
                </c:lvl>
                <c:lvl>
                  <c:pt idx="0">
                    <c:v>53 Renovasjon/avfall</c:v>
                  </c:pt>
                </c:lvl>
              </c:multiLvlStrCache>
            </c:multiLvlStrRef>
          </c:cat>
          <c:val>
            <c:numRef>
              <c:f>Forsyning!$B$243:$B$252</c:f>
              <c:numCache>
                <c:formatCode>_ * #,##0_ ;_ * \-#,##0_ ;_ * "-"??_ ;_ @_ </c:formatCode>
                <c:ptCount val="8"/>
                <c:pt idx="0">
                  <c:v>32.486720924879378</c:v>
                </c:pt>
                <c:pt idx="1">
                  <c:v>40.71081048024022</c:v>
                </c:pt>
                <c:pt idx="2">
                  <c:v>15.836339999999998</c:v>
                </c:pt>
                <c:pt idx="3">
                  <c:v>41.174483999999993</c:v>
                </c:pt>
                <c:pt idx="4">
                  <c:v>33.784191999999997</c:v>
                </c:pt>
                <c:pt idx="5">
                  <c:v>36.951460000000004</c:v>
                </c:pt>
                <c:pt idx="6">
                  <c:v>48.564776000000002</c:v>
                </c:pt>
                <c:pt idx="7">
                  <c:v>27.449656000000001</c:v>
                </c:pt>
              </c:numCache>
            </c:numRef>
          </c:val>
        </c:ser>
        <c:ser>
          <c:idx val="1"/>
          <c:order val="1"/>
          <c:tx>
            <c:strRef>
              <c:f>Forsyning!$C$242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multiLvlStrRef>
              <c:f>Forsyning!$A$243:$A$252</c:f>
              <c:multiLvlStrCache>
                <c:ptCount val="8"/>
                <c:lvl>
                  <c:pt idx="0">
                    <c:v>Ahus</c:v>
                  </c:pt>
                  <c:pt idx="1">
                    <c:v>HB</c:v>
                  </c:pt>
                  <c:pt idx="2">
                    <c:v>OUS</c:v>
                  </c:pt>
                  <c:pt idx="3">
                    <c:v>St.Olav</c:v>
                  </c:pt>
                  <c:pt idx="4">
                    <c:v>STHF</c:v>
                  </c:pt>
                  <c:pt idx="5">
                    <c:v>SUS</c:v>
                  </c:pt>
                  <c:pt idx="6">
                    <c:v>SØ</c:v>
                  </c:pt>
                  <c:pt idx="7">
                    <c:v>UNN</c:v>
                  </c:pt>
                </c:lvl>
                <c:lvl>
                  <c:pt idx="0">
                    <c:v>53 Renovasjon/avfall</c:v>
                  </c:pt>
                </c:lvl>
              </c:multiLvlStrCache>
            </c:multiLvlStrRef>
          </c:cat>
          <c:val>
            <c:numRef>
              <c:f>Forsyning!$C$243:$C$252</c:f>
              <c:numCache>
                <c:formatCode>_ * #,##0_ ;_ * \-#,##0_ ;_ * "-"??_ ;_ @_ </c:formatCode>
                <c:ptCount val="8"/>
                <c:pt idx="0">
                  <c:v>30.747580100547754</c:v>
                </c:pt>
                <c:pt idx="1">
                  <c:v>34.917999999999999</c:v>
                </c:pt>
                <c:pt idx="2">
                  <c:v>18.485999999999997</c:v>
                </c:pt>
                <c:pt idx="3">
                  <c:v>42.423942721082582</c:v>
                </c:pt>
                <c:pt idx="4">
                  <c:v>33.53760336779979</c:v>
                </c:pt>
                <c:pt idx="5">
                  <c:v>22.665106474217584</c:v>
                </c:pt>
                <c:pt idx="6">
                  <c:v>40.727421822480814</c:v>
                </c:pt>
                <c:pt idx="7">
                  <c:v>28.189313231966331</c:v>
                </c:pt>
              </c:numCache>
            </c:numRef>
          </c:val>
        </c:ser>
        <c:ser>
          <c:idx val="2"/>
          <c:order val="2"/>
          <c:tx>
            <c:strRef>
              <c:f>Forsyning!$D$242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multiLvlStrRef>
              <c:f>Forsyning!$A$243:$A$252</c:f>
              <c:multiLvlStrCache>
                <c:ptCount val="8"/>
                <c:lvl>
                  <c:pt idx="0">
                    <c:v>Ahus</c:v>
                  </c:pt>
                  <c:pt idx="1">
                    <c:v>HB</c:v>
                  </c:pt>
                  <c:pt idx="2">
                    <c:v>OUS</c:v>
                  </c:pt>
                  <c:pt idx="3">
                    <c:v>St.Olav</c:v>
                  </c:pt>
                  <c:pt idx="4">
                    <c:v>STHF</c:v>
                  </c:pt>
                  <c:pt idx="5">
                    <c:v>SUS</c:v>
                  </c:pt>
                  <c:pt idx="6">
                    <c:v>SØ</c:v>
                  </c:pt>
                  <c:pt idx="7">
                    <c:v>UNN</c:v>
                  </c:pt>
                </c:lvl>
                <c:lvl>
                  <c:pt idx="0">
                    <c:v>53 Renovasjon/avfall</c:v>
                  </c:pt>
                </c:lvl>
              </c:multiLvlStrCache>
            </c:multiLvlStrRef>
          </c:cat>
          <c:val>
            <c:numRef>
              <c:f>Forsyning!$D$243:$D$252</c:f>
              <c:numCache>
                <c:formatCode>_ * #,##0_ ;_ * \-#,##0_ ;_ * "-"??_ ;_ @_ </c:formatCode>
                <c:ptCount val="8"/>
                <c:pt idx="0">
                  <c:v>38.733062245307877</c:v>
                </c:pt>
                <c:pt idx="1">
                  <c:v>30.124789367509194</c:v>
                </c:pt>
                <c:pt idx="2">
                  <c:v>24.537694501107463</c:v>
                </c:pt>
                <c:pt idx="3">
                  <c:v>33.182319176352685</c:v>
                </c:pt>
                <c:pt idx="4">
                  <c:v>29.123825685055497</c:v>
                </c:pt>
                <c:pt idx="5">
                  <c:v>15.823428620513493</c:v>
                </c:pt>
                <c:pt idx="6">
                  <c:v>53.251589694221366</c:v>
                </c:pt>
                <c:pt idx="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246976"/>
        <c:axId val="93248512"/>
      </c:barChart>
      <c:catAx>
        <c:axId val="93246976"/>
        <c:scaling>
          <c:orientation val="minMax"/>
        </c:scaling>
        <c:delete val="0"/>
        <c:axPos val="b"/>
        <c:majorTickMark val="none"/>
        <c:minorTickMark val="none"/>
        <c:tickLblPos val="nextTo"/>
        <c:crossAx val="93248512"/>
        <c:crosses val="autoZero"/>
        <c:auto val="1"/>
        <c:lblAlgn val="ctr"/>
        <c:lblOffset val="100"/>
        <c:noMultiLvlLbl val="0"/>
      </c:catAx>
      <c:valAx>
        <c:axId val="93248512"/>
        <c:scaling>
          <c:orientation val="minMax"/>
        </c:scaling>
        <c:delete val="0"/>
        <c:axPos val="l"/>
        <c:majorGridlines/>
        <c:numFmt formatCode="_ * #,##0_ ;_ * \-#,##0_ ;_ * &quot;-&quot;??_ ;_ @_ " sourceLinked="1"/>
        <c:majorTickMark val="none"/>
        <c:minorTickMark val="none"/>
        <c:tickLblPos val="nextTo"/>
        <c:crossAx val="9324697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[NfN Rapport Sykehus Masterfil 20052015.xlsx]Forsyning!Pivottabell16</c:name>
    <c:fmtId val="30"/>
  </c:pivotSource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>
                <a:effectLst/>
              </a:rPr>
              <a:t>Avfallskostnader fordelt i kr per kvm 2014</a:t>
            </a:r>
            <a:endParaRPr lang="nb-NO">
              <a:effectLst/>
            </a:endParaRPr>
          </a:p>
        </c:rich>
      </c:tx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</c:pivotFmt>
      <c:pivotFmt>
        <c:idx val="17"/>
        <c:marker>
          <c:symbol val="none"/>
        </c:marker>
      </c:pivotFmt>
      <c:pivotFmt>
        <c:idx val="18"/>
        <c:marker>
          <c:symbol val="none"/>
        </c:marker>
      </c:pivotFmt>
      <c:pivotFmt>
        <c:idx val="19"/>
        <c:marker>
          <c:symbol val="none"/>
        </c:marker>
      </c:pivotFmt>
      <c:pivotFmt>
        <c:idx val="20"/>
        <c:marker>
          <c:symbol val="none"/>
        </c:marker>
      </c:pivotFmt>
      <c:pivotFmt>
        <c:idx val="21"/>
        <c:marker>
          <c:symbol val="none"/>
        </c:marker>
      </c:pivotFmt>
      <c:pivotFmt>
        <c:idx val="22"/>
        <c:marker>
          <c:symbol val="none"/>
        </c:marker>
      </c:pivotFmt>
      <c:pivotFmt>
        <c:idx val="23"/>
        <c:marker>
          <c:symbol val="none"/>
        </c:marker>
      </c:pivotFmt>
      <c:pivotFmt>
        <c:idx val="24"/>
        <c:marker>
          <c:symbol val="none"/>
        </c:marker>
      </c:pivotFmt>
      <c:pivotFmt>
        <c:idx val="25"/>
        <c:marker>
          <c:symbol val="none"/>
        </c:marker>
      </c:pivotFmt>
      <c:pivotFmt>
        <c:idx val="26"/>
        <c:marker>
          <c:symbol val="none"/>
        </c:marker>
      </c:pivotFmt>
      <c:pivotFmt>
        <c:idx val="27"/>
        <c:marker>
          <c:symbol val="none"/>
        </c:marker>
      </c:pivotFmt>
    </c:pivotFmts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Forsyning!$B$272:$B$273</c:f>
              <c:strCache>
                <c:ptCount val="1"/>
                <c:pt idx="0">
                  <c:v>531 Intern håndtering </c:v>
                </c:pt>
              </c:strCache>
            </c:strRef>
          </c:tx>
          <c:invertIfNegative val="0"/>
          <c:cat>
            <c:strRef>
              <c:f>Forsyning!$A$274:$A$282</c:f>
              <c:strCache>
                <c:ptCount val="8"/>
                <c:pt idx="0">
                  <c:v>Ahus</c:v>
                </c:pt>
                <c:pt idx="1">
                  <c:v>HB</c:v>
                </c:pt>
                <c:pt idx="2">
                  <c:v>OUS</c:v>
                </c:pt>
                <c:pt idx="3">
                  <c:v>St.Olav</c:v>
                </c:pt>
                <c:pt idx="4">
                  <c:v>STHF</c:v>
                </c:pt>
                <c:pt idx="5">
                  <c:v>SUS</c:v>
                </c:pt>
                <c:pt idx="6">
                  <c:v>SØ</c:v>
                </c:pt>
                <c:pt idx="7">
                  <c:v>UNN</c:v>
                </c:pt>
              </c:strCache>
            </c:strRef>
          </c:cat>
          <c:val>
            <c:numRef>
              <c:f>Forsyning!$B$274:$B$282</c:f>
              <c:numCache>
                <c:formatCode>_ * #,##0_ ;_ * \-#,##0_ ;_ * "-"??_ ;_ @_ </c:formatCode>
                <c:ptCount val="8"/>
                <c:pt idx="0">
                  <c:v>16.599289110197333</c:v>
                </c:pt>
                <c:pt idx="1">
                  <c:v>16.245634363867772</c:v>
                </c:pt>
                <c:pt idx="2">
                  <c:v>7.1958389070840445</c:v>
                </c:pt>
                <c:pt idx="3">
                  <c:v>18.404508714157419</c:v>
                </c:pt>
                <c:pt idx="4">
                  <c:v>12.403443930280826</c:v>
                </c:pt>
                <c:pt idx="5">
                  <c:v>5.4251755270331978</c:v>
                </c:pt>
                <c:pt idx="6">
                  <c:v>5.7203658196742087</c:v>
                </c:pt>
                <c:pt idx="7">
                  <c:v>0</c:v>
                </c:pt>
              </c:numCache>
            </c:numRef>
          </c:val>
        </c:ser>
        <c:ser>
          <c:idx val="1"/>
          <c:order val="1"/>
          <c:tx>
            <c:strRef>
              <c:f>Forsyning!$C$272:$C$273</c:f>
              <c:strCache>
                <c:ptCount val="1"/>
                <c:pt idx="0">
                  <c:v>532 Restavfall </c:v>
                </c:pt>
              </c:strCache>
            </c:strRef>
          </c:tx>
          <c:invertIfNegative val="0"/>
          <c:cat>
            <c:strRef>
              <c:f>Forsyning!$A$274:$A$282</c:f>
              <c:strCache>
                <c:ptCount val="8"/>
                <c:pt idx="0">
                  <c:v>Ahus</c:v>
                </c:pt>
                <c:pt idx="1">
                  <c:v>HB</c:v>
                </c:pt>
                <c:pt idx="2">
                  <c:v>OUS</c:v>
                </c:pt>
                <c:pt idx="3">
                  <c:v>St.Olav</c:v>
                </c:pt>
                <c:pt idx="4">
                  <c:v>STHF</c:v>
                </c:pt>
                <c:pt idx="5">
                  <c:v>SUS</c:v>
                </c:pt>
                <c:pt idx="6">
                  <c:v>SØ</c:v>
                </c:pt>
                <c:pt idx="7">
                  <c:v>UNN</c:v>
                </c:pt>
              </c:strCache>
            </c:strRef>
          </c:cat>
          <c:val>
            <c:numRef>
              <c:f>Forsyning!$C$274:$C$282</c:f>
              <c:numCache>
                <c:formatCode>_ * #,##0_ ;_ * \-#,##0_ ;_ * "-"??_ ;_ @_ </c:formatCode>
                <c:ptCount val="8"/>
                <c:pt idx="0">
                  <c:v>5.9753222627976257</c:v>
                </c:pt>
                <c:pt idx="1">
                  <c:v>5.9119004739667309</c:v>
                </c:pt>
                <c:pt idx="2">
                  <c:v>5.7599589042594559</c:v>
                </c:pt>
                <c:pt idx="3">
                  <c:v>3.7199494982363439</c:v>
                </c:pt>
                <c:pt idx="4">
                  <c:v>6.2315790283481798</c:v>
                </c:pt>
                <c:pt idx="5">
                  <c:v>4.2678047479327823</c:v>
                </c:pt>
                <c:pt idx="6">
                  <c:v>32.695766726623262</c:v>
                </c:pt>
                <c:pt idx="7">
                  <c:v>0</c:v>
                </c:pt>
              </c:numCache>
            </c:numRef>
          </c:val>
        </c:ser>
        <c:ser>
          <c:idx val="2"/>
          <c:order val="2"/>
          <c:tx>
            <c:strRef>
              <c:f>Forsyning!$D$272:$D$273</c:f>
              <c:strCache>
                <c:ptCount val="1"/>
                <c:pt idx="0">
                  <c:v>533 Papp og papir </c:v>
                </c:pt>
              </c:strCache>
            </c:strRef>
          </c:tx>
          <c:invertIfNegative val="0"/>
          <c:cat>
            <c:strRef>
              <c:f>Forsyning!$A$274:$A$282</c:f>
              <c:strCache>
                <c:ptCount val="8"/>
                <c:pt idx="0">
                  <c:v>Ahus</c:v>
                </c:pt>
                <c:pt idx="1">
                  <c:v>HB</c:v>
                </c:pt>
                <c:pt idx="2">
                  <c:v>OUS</c:v>
                </c:pt>
                <c:pt idx="3">
                  <c:v>St.Olav</c:v>
                </c:pt>
                <c:pt idx="4">
                  <c:v>STHF</c:v>
                </c:pt>
                <c:pt idx="5">
                  <c:v>SUS</c:v>
                </c:pt>
                <c:pt idx="6">
                  <c:v>SØ</c:v>
                </c:pt>
                <c:pt idx="7">
                  <c:v>UNN</c:v>
                </c:pt>
              </c:strCache>
            </c:strRef>
          </c:cat>
          <c:val>
            <c:numRef>
              <c:f>Forsyning!$D$274:$D$282</c:f>
              <c:numCache>
                <c:formatCode>_ * #,##0_ ;_ * \-#,##0_ ;_ * "-"??_ ;_ @_ </c:formatCode>
                <c:ptCount val="8"/>
                <c:pt idx="0">
                  <c:v>0.12498015226356349</c:v>
                </c:pt>
                <c:pt idx="1">
                  <c:v>0.3282138760333847</c:v>
                </c:pt>
                <c:pt idx="2">
                  <c:v>0</c:v>
                </c:pt>
                <c:pt idx="3">
                  <c:v>0.12386468651160372</c:v>
                </c:pt>
                <c:pt idx="4">
                  <c:v>1.3431987501815537</c:v>
                </c:pt>
                <c:pt idx="5">
                  <c:v>-2.7125877635165989E-2</c:v>
                </c:pt>
                <c:pt idx="6">
                  <c:v>1.6973627542877412</c:v>
                </c:pt>
                <c:pt idx="7">
                  <c:v>0</c:v>
                </c:pt>
              </c:numCache>
            </c:numRef>
          </c:val>
        </c:ser>
        <c:ser>
          <c:idx val="3"/>
          <c:order val="3"/>
          <c:tx>
            <c:strRef>
              <c:f>Forsyning!$E$272:$E$273</c:f>
              <c:strCache>
                <c:ptCount val="1"/>
                <c:pt idx="0">
                  <c:v>534 Biologisk/risiko </c:v>
                </c:pt>
              </c:strCache>
            </c:strRef>
          </c:tx>
          <c:invertIfNegative val="0"/>
          <c:cat>
            <c:strRef>
              <c:f>Forsyning!$A$274:$A$282</c:f>
              <c:strCache>
                <c:ptCount val="8"/>
                <c:pt idx="0">
                  <c:v>Ahus</c:v>
                </c:pt>
                <c:pt idx="1">
                  <c:v>HB</c:v>
                </c:pt>
                <c:pt idx="2">
                  <c:v>OUS</c:v>
                </c:pt>
                <c:pt idx="3">
                  <c:v>St.Olav</c:v>
                </c:pt>
                <c:pt idx="4">
                  <c:v>STHF</c:v>
                </c:pt>
                <c:pt idx="5">
                  <c:v>SUS</c:v>
                </c:pt>
                <c:pt idx="6">
                  <c:v>SØ</c:v>
                </c:pt>
                <c:pt idx="7">
                  <c:v>UNN</c:v>
                </c:pt>
              </c:strCache>
            </c:strRef>
          </c:cat>
          <c:val>
            <c:numRef>
              <c:f>Forsyning!$E$274:$E$282</c:f>
              <c:numCache>
                <c:formatCode>_ * #,##0_ ;_ * \-#,##0_ ;_ * "-"??_ ;_ @_ </c:formatCode>
                <c:ptCount val="8"/>
                <c:pt idx="0">
                  <c:v>4.8636343999515557</c:v>
                </c:pt>
                <c:pt idx="1">
                  <c:v>4.8041592500296657</c:v>
                </c:pt>
                <c:pt idx="2">
                  <c:v>8.5165631150810039</c:v>
                </c:pt>
                <c:pt idx="3">
                  <c:v>10.594957633185388</c:v>
                </c:pt>
                <c:pt idx="4">
                  <c:v>5.7342969693152082</c:v>
                </c:pt>
                <c:pt idx="5">
                  <c:v>4.7786754433950751</c:v>
                </c:pt>
                <c:pt idx="6">
                  <c:v>10.579383375978518</c:v>
                </c:pt>
                <c:pt idx="7">
                  <c:v>0</c:v>
                </c:pt>
              </c:numCache>
            </c:numRef>
          </c:val>
        </c:ser>
        <c:ser>
          <c:idx val="4"/>
          <c:order val="4"/>
          <c:tx>
            <c:strRef>
              <c:f>Forsyning!$F$272:$F$273</c:f>
              <c:strCache>
                <c:ptCount val="1"/>
                <c:pt idx="0">
                  <c:v>535 Mat (våtorganisk) </c:v>
                </c:pt>
              </c:strCache>
            </c:strRef>
          </c:tx>
          <c:invertIfNegative val="0"/>
          <c:cat>
            <c:strRef>
              <c:f>Forsyning!$A$274:$A$282</c:f>
              <c:strCache>
                <c:ptCount val="8"/>
                <c:pt idx="0">
                  <c:v>Ahus</c:v>
                </c:pt>
                <c:pt idx="1">
                  <c:v>HB</c:v>
                </c:pt>
                <c:pt idx="2">
                  <c:v>OUS</c:v>
                </c:pt>
                <c:pt idx="3">
                  <c:v>St.Olav</c:v>
                </c:pt>
                <c:pt idx="4">
                  <c:v>STHF</c:v>
                </c:pt>
                <c:pt idx="5">
                  <c:v>SUS</c:v>
                </c:pt>
                <c:pt idx="6">
                  <c:v>SØ</c:v>
                </c:pt>
                <c:pt idx="7">
                  <c:v>UNN</c:v>
                </c:pt>
              </c:strCache>
            </c:strRef>
          </c:cat>
          <c:val>
            <c:numRef>
              <c:f>Forsyning!$F$274:$F$282</c:f>
              <c:numCache>
                <c:formatCode>_ * #,##0_ ;_ * \-#,##0_ ;_ * "-"??_ ;_ @_ </c:formatCode>
                <c:ptCount val="8"/>
                <c:pt idx="0">
                  <c:v>0.26394113511932221</c:v>
                </c:pt>
                <c:pt idx="1">
                  <c:v>0.90597408656116984</c:v>
                </c:pt>
                <c:pt idx="2">
                  <c:v>0</c:v>
                </c:pt>
                <c:pt idx="3">
                  <c:v>0.23529917088599361</c:v>
                </c:pt>
                <c:pt idx="4">
                  <c:v>1.3312756376852259</c:v>
                </c:pt>
                <c:pt idx="5">
                  <c:v>1.3788987797876044</c:v>
                </c:pt>
                <c:pt idx="6">
                  <c:v>1.7834975806247311</c:v>
                </c:pt>
                <c:pt idx="7">
                  <c:v>0</c:v>
                </c:pt>
              </c:numCache>
            </c:numRef>
          </c:val>
        </c:ser>
        <c:ser>
          <c:idx val="5"/>
          <c:order val="5"/>
          <c:tx>
            <c:strRef>
              <c:f>Forsyning!$G$272:$G$273</c:f>
              <c:strCache>
                <c:ptCount val="1"/>
                <c:pt idx="0">
                  <c:v>536 Byggavfall </c:v>
                </c:pt>
              </c:strCache>
            </c:strRef>
          </c:tx>
          <c:invertIfNegative val="0"/>
          <c:cat>
            <c:strRef>
              <c:f>Forsyning!$A$274:$A$282</c:f>
              <c:strCache>
                <c:ptCount val="8"/>
                <c:pt idx="0">
                  <c:v>Ahus</c:v>
                </c:pt>
                <c:pt idx="1">
                  <c:v>HB</c:v>
                </c:pt>
                <c:pt idx="2">
                  <c:v>OUS</c:v>
                </c:pt>
                <c:pt idx="3">
                  <c:v>St.Olav</c:v>
                </c:pt>
                <c:pt idx="4">
                  <c:v>STHF</c:v>
                </c:pt>
                <c:pt idx="5">
                  <c:v>SUS</c:v>
                </c:pt>
                <c:pt idx="6">
                  <c:v>SØ</c:v>
                </c:pt>
                <c:pt idx="7">
                  <c:v>UNN</c:v>
                </c:pt>
              </c:strCache>
            </c:strRef>
          </c:cat>
          <c:val>
            <c:numRef>
              <c:f>Forsyning!$G$274:$G$282</c:f>
              <c:numCache>
                <c:formatCode>_ * #,##0_ ;_ * \-#,##0_ ;_ * "-"??_ ;_ @_ 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-5.0579859167762184E-3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6"/>
          <c:order val="6"/>
          <c:tx>
            <c:strRef>
              <c:f>Forsyning!$H$272:$H$273</c:f>
              <c:strCache>
                <c:ptCount val="1"/>
                <c:pt idx="0">
                  <c:v>537 Annet </c:v>
                </c:pt>
              </c:strCache>
            </c:strRef>
          </c:tx>
          <c:invertIfNegative val="0"/>
          <c:cat>
            <c:strRef>
              <c:f>Forsyning!$A$274:$A$282</c:f>
              <c:strCache>
                <c:ptCount val="8"/>
                <c:pt idx="0">
                  <c:v>Ahus</c:v>
                </c:pt>
                <c:pt idx="1">
                  <c:v>HB</c:v>
                </c:pt>
                <c:pt idx="2">
                  <c:v>OUS</c:v>
                </c:pt>
                <c:pt idx="3">
                  <c:v>St.Olav</c:v>
                </c:pt>
                <c:pt idx="4">
                  <c:v>STHF</c:v>
                </c:pt>
                <c:pt idx="5">
                  <c:v>SUS</c:v>
                </c:pt>
                <c:pt idx="6">
                  <c:v>SØ</c:v>
                </c:pt>
                <c:pt idx="7">
                  <c:v>UNN</c:v>
                </c:pt>
              </c:strCache>
            </c:strRef>
          </c:cat>
          <c:val>
            <c:numRef>
              <c:f>Forsyning!$H$274:$H$282</c:f>
              <c:numCache>
                <c:formatCode>_ * #,##0_ ;_ * \-#,##0_ ;_ * "-"??_ ;_ @_ </c:formatCode>
                <c:ptCount val="8"/>
                <c:pt idx="0">
                  <c:v>10.905895184978478</c:v>
                </c:pt>
                <c:pt idx="1">
                  <c:v>1.9289073170504702</c:v>
                </c:pt>
                <c:pt idx="2">
                  <c:v>3.0653335746829575</c:v>
                </c:pt>
                <c:pt idx="3">
                  <c:v>0.108797459292715</c:v>
                </c:pt>
                <c:pt idx="4">
                  <c:v>2.0800313692445007</c:v>
                </c:pt>
                <c:pt idx="5">
                  <c:v>0</c:v>
                </c:pt>
                <c:pt idx="6">
                  <c:v>0.77521343703290868</c:v>
                </c:pt>
                <c:pt idx="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91440640"/>
        <c:axId val="91442176"/>
      </c:barChart>
      <c:catAx>
        <c:axId val="91440640"/>
        <c:scaling>
          <c:orientation val="minMax"/>
        </c:scaling>
        <c:delete val="0"/>
        <c:axPos val="b"/>
        <c:majorTickMark val="none"/>
        <c:minorTickMark val="none"/>
        <c:tickLblPos val="nextTo"/>
        <c:crossAx val="91442176"/>
        <c:crosses val="autoZero"/>
        <c:auto val="1"/>
        <c:lblAlgn val="ctr"/>
        <c:lblOffset val="100"/>
        <c:noMultiLvlLbl val="0"/>
      </c:catAx>
      <c:valAx>
        <c:axId val="91442176"/>
        <c:scaling>
          <c:orientation val="minMax"/>
          <c:min val="0"/>
        </c:scaling>
        <c:delete val="0"/>
        <c:axPos val="l"/>
        <c:majorGridlines/>
        <c:numFmt formatCode="_ * #,##0_ ;_ * \-#,##0_ ;_ * &quot;-&quot;??_ ;_ @_ " sourceLinked="1"/>
        <c:majorTickMark val="none"/>
        <c:minorTickMark val="none"/>
        <c:tickLblPos val="nextTo"/>
        <c:crossAx val="9144064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[NfN Rapport Sykehus Masterfil 20052015.xlsx]Bakgrunnsinfo!Pivottabell6</c:name>
    <c:fmtId val="10"/>
  </c:pivotSource>
  <c:chart>
    <c:title>
      <c:tx>
        <c:rich>
          <a:bodyPr/>
          <a:lstStyle/>
          <a:p>
            <a:pPr>
              <a:defRPr/>
            </a:pPr>
            <a:r>
              <a:rPr lang="en-US" sz="1800" b="1" i="0" u="none" strike="noStrike" baseline="0" dirty="0" smtClean="0">
                <a:effectLst/>
              </a:rPr>
              <a:t>Post 3 </a:t>
            </a:r>
            <a:r>
              <a:rPr lang="en-US" sz="1800" b="1" i="0" u="none" strike="noStrike" baseline="0" dirty="0" err="1" smtClean="0">
                <a:effectLst/>
              </a:rPr>
              <a:t>Andel</a:t>
            </a:r>
            <a:r>
              <a:rPr lang="en-US" sz="1800" b="1" i="0" u="none" strike="noStrike" baseline="0" dirty="0" smtClean="0">
                <a:effectLst/>
              </a:rPr>
              <a:t> </a:t>
            </a:r>
            <a:r>
              <a:rPr lang="en-US" sz="1800" b="1" i="0" u="none" strike="noStrike" baseline="0" dirty="0">
                <a:effectLst/>
              </a:rPr>
              <a:t>Drift/FM, </a:t>
            </a:r>
            <a:r>
              <a:rPr lang="en-US" sz="1800" b="1" i="0" u="none" strike="noStrike" baseline="0" dirty="0" err="1">
                <a:effectLst/>
              </a:rPr>
              <a:t>Investering</a:t>
            </a:r>
            <a:r>
              <a:rPr lang="en-US" sz="1800" b="1" i="0" u="none" strike="noStrike" baseline="0" dirty="0">
                <a:effectLst/>
              </a:rPr>
              <a:t>/FM og Drift/</a:t>
            </a:r>
            <a:r>
              <a:rPr lang="en-US" sz="1800" b="1" i="0" u="none" strike="noStrike" baseline="0" dirty="0" err="1">
                <a:effectLst/>
              </a:rPr>
              <a:t>klinikk</a:t>
            </a:r>
            <a:r>
              <a:rPr lang="en-US" sz="1800" b="1" i="0" u="none" strike="noStrike" baseline="0" dirty="0">
                <a:effectLst/>
              </a:rPr>
              <a:t> </a:t>
            </a:r>
            <a:endParaRPr lang="en-US" sz="1800" b="1" i="0" u="none" strike="noStrike" baseline="0" dirty="0" smtClean="0">
              <a:effectLst/>
            </a:endParaRPr>
          </a:p>
          <a:p>
            <a:pPr>
              <a:defRPr/>
            </a:pPr>
            <a:r>
              <a:rPr lang="en-US" sz="1800" b="1" i="0" u="none" strike="noStrike" baseline="0" dirty="0" err="1" smtClean="0">
                <a:effectLst/>
              </a:rPr>
              <a:t>kr</a:t>
            </a:r>
            <a:r>
              <a:rPr lang="en-US" sz="1800" b="1" i="0" u="none" strike="noStrike" baseline="0" dirty="0" smtClean="0">
                <a:effectLst/>
              </a:rPr>
              <a:t> </a:t>
            </a:r>
            <a:r>
              <a:rPr lang="en-US" sz="1800" b="1" i="0" u="none" strike="noStrike" baseline="0" dirty="0">
                <a:effectLst/>
              </a:rPr>
              <a:t>per </a:t>
            </a:r>
            <a:r>
              <a:rPr lang="en-US" sz="1800" b="1" i="0" u="none" strike="noStrike" baseline="0" dirty="0" err="1">
                <a:effectLst/>
              </a:rPr>
              <a:t>kvm</a:t>
            </a:r>
            <a:r>
              <a:rPr lang="en-US" sz="1800" b="1" i="0" u="none" strike="noStrike" baseline="0" dirty="0">
                <a:effectLst/>
              </a:rPr>
              <a:t> 2014</a:t>
            </a:r>
            <a:endParaRPr lang="nb-NO" dirty="0"/>
          </a:p>
        </c:rich>
      </c:tx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</c:pivotFmts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Bakgrunnsinfo!$B$112</c:f>
              <c:strCache>
                <c:ptCount val="1"/>
                <c:pt idx="0">
                  <c:v>Drift FM</c:v>
                </c:pt>
              </c:strCache>
            </c:strRef>
          </c:tx>
          <c:invertIfNegative val="0"/>
          <c:cat>
            <c:multiLvlStrRef>
              <c:f>Bakgrunnsinfo!$A$113:$A$122</c:f>
              <c:multiLvlStrCache>
                <c:ptCount val="8"/>
                <c:lvl>
                  <c:pt idx="0">
                    <c:v>Ahus</c:v>
                  </c:pt>
                  <c:pt idx="1">
                    <c:v>HB</c:v>
                  </c:pt>
                  <c:pt idx="2">
                    <c:v>OUS</c:v>
                  </c:pt>
                  <c:pt idx="3">
                    <c:v>St.Olav</c:v>
                  </c:pt>
                  <c:pt idx="4">
                    <c:v>STHF</c:v>
                  </c:pt>
                  <c:pt idx="5">
                    <c:v>SUS</c:v>
                  </c:pt>
                  <c:pt idx="6">
                    <c:v>SØ</c:v>
                  </c:pt>
                  <c:pt idx="7">
                    <c:v>UNN</c:v>
                  </c:pt>
                </c:lvl>
                <c:lvl>
                  <c:pt idx="0">
                    <c:v>3 Drifts- og vedlikeholdskostnader </c:v>
                  </c:pt>
                </c:lvl>
              </c:multiLvlStrCache>
            </c:multiLvlStrRef>
          </c:cat>
          <c:val>
            <c:numRef>
              <c:f>Bakgrunnsinfo!$B$113:$B$122</c:f>
              <c:numCache>
                <c:formatCode>_ * #,##0_ ;_ * \-#,##0_ ;_ * "-"??_ ;_ @_ </c:formatCode>
                <c:ptCount val="8"/>
                <c:pt idx="0">
                  <c:v>364.81274457927719</c:v>
                </c:pt>
                <c:pt idx="1">
                  <c:v>346.17848052655938</c:v>
                </c:pt>
                <c:pt idx="2">
                  <c:v>274.9441772163284</c:v>
                </c:pt>
                <c:pt idx="3">
                  <c:v>376.13888279496035</c:v>
                </c:pt>
                <c:pt idx="4">
                  <c:v>199.21889563685414</c:v>
                </c:pt>
                <c:pt idx="5">
                  <c:v>284.62731304619086</c:v>
                </c:pt>
                <c:pt idx="6">
                  <c:v>17.389101411091126</c:v>
                </c:pt>
                <c:pt idx="7">
                  <c:v>718.72830303206683</c:v>
                </c:pt>
              </c:numCache>
            </c:numRef>
          </c:val>
        </c:ser>
        <c:ser>
          <c:idx val="1"/>
          <c:order val="1"/>
          <c:tx>
            <c:strRef>
              <c:f>Bakgrunnsinfo!$C$112</c:f>
              <c:strCache>
                <c:ptCount val="1"/>
                <c:pt idx="0">
                  <c:v>Invest FM</c:v>
                </c:pt>
              </c:strCache>
            </c:strRef>
          </c:tx>
          <c:invertIfNegative val="0"/>
          <c:cat>
            <c:multiLvlStrRef>
              <c:f>Bakgrunnsinfo!$A$113:$A$122</c:f>
              <c:multiLvlStrCache>
                <c:ptCount val="8"/>
                <c:lvl>
                  <c:pt idx="0">
                    <c:v>Ahus</c:v>
                  </c:pt>
                  <c:pt idx="1">
                    <c:v>HB</c:v>
                  </c:pt>
                  <c:pt idx="2">
                    <c:v>OUS</c:v>
                  </c:pt>
                  <c:pt idx="3">
                    <c:v>St.Olav</c:v>
                  </c:pt>
                  <c:pt idx="4">
                    <c:v>STHF</c:v>
                  </c:pt>
                  <c:pt idx="5">
                    <c:v>SUS</c:v>
                  </c:pt>
                  <c:pt idx="6">
                    <c:v>SØ</c:v>
                  </c:pt>
                  <c:pt idx="7">
                    <c:v>UNN</c:v>
                  </c:pt>
                </c:lvl>
                <c:lvl>
                  <c:pt idx="0">
                    <c:v>3 Drifts- og vedlikeholdskostnader </c:v>
                  </c:pt>
                </c:lvl>
              </c:multiLvlStrCache>
            </c:multiLvlStrRef>
          </c:cat>
          <c:val>
            <c:numRef>
              <c:f>Bakgrunnsinfo!$C$113:$C$122</c:f>
              <c:numCache>
                <c:formatCode>_ * #,##0_ ;_ * \-#,##0_ ;_ * "-"??_ ;_ @_ </c:formatCode>
                <c:ptCount val="8"/>
                <c:pt idx="0">
                  <c:v>0</c:v>
                </c:pt>
                <c:pt idx="1">
                  <c:v>0</c:v>
                </c:pt>
                <c:pt idx="2">
                  <c:v>4.7613720315335994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2"/>
          <c:order val="2"/>
          <c:tx>
            <c:strRef>
              <c:f>Bakgrunnsinfo!$D$112</c:f>
              <c:strCache>
                <c:ptCount val="1"/>
                <c:pt idx="0">
                  <c:v>Drift Klinikk</c:v>
                </c:pt>
              </c:strCache>
            </c:strRef>
          </c:tx>
          <c:invertIfNegative val="0"/>
          <c:cat>
            <c:multiLvlStrRef>
              <c:f>Bakgrunnsinfo!$A$113:$A$122</c:f>
              <c:multiLvlStrCache>
                <c:ptCount val="8"/>
                <c:lvl>
                  <c:pt idx="0">
                    <c:v>Ahus</c:v>
                  </c:pt>
                  <c:pt idx="1">
                    <c:v>HB</c:v>
                  </c:pt>
                  <c:pt idx="2">
                    <c:v>OUS</c:v>
                  </c:pt>
                  <c:pt idx="3">
                    <c:v>St.Olav</c:v>
                  </c:pt>
                  <c:pt idx="4">
                    <c:v>STHF</c:v>
                  </c:pt>
                  <c:pt idx="5">
                    <c:v>SUS</c:v>
                  </c:pt>
                  <c:pt idx="6">
                    <c:v>SØ</c:v>
                  </c:pt>
                  <c:pt idx="7">
                    <c:v>UNN</c:v>
                  </c:pt>
                </c:lvl>
                <c:lvl>
                  <c:pt idx="0">
                    <c:v>3 Drifts- og vedlikeholdskostnader </c:v>
                  </c:pt>
                </c:lvl>
              </c:multiLvlStrCache>
            </c:multiLvlStrRef>
          </c:cat>
          <c:val>
            <c:numRef>
              <c:f>Bakgrunnsinfo!$D$113:$D$122</c:f>
              <c:numCache>
                <c:formatCode>_ * #,##0_ ;_ * \-#,##0_ ;_ * "-"??_ ;_ @_ </c:formatCode>
                <c:ptCount val="8"/>
                <c:pt idx="0">
                  <c:v>0</c:v>
                </c:pt>
                <c:pt idx="1">
                  <c:v>28.223708746239023</c:v>
                </c:pt>
                <c:pt idx="2">
                  <c:v>21.819265600948953</c:v>
                </c:pt>
                <c:pt idx="3">
                  <c:v>4.7612229756992814</c:v>
                </c:pt>
                <c:pt idx="4">
                  <c:v>0</c:v>
                </c:pt>
                <c:pt idx="5">
                  <c:v>0</c:v>
                </c:pt>
                <c:pt idx="6">
                  <c:v>237.16971094165635</c:v>
                </c:pt>
                <c:pt idx="7">
                  <c:v>95.481210165925944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50349952"/>
        <c:axId val="50351488"/>
      </c:barChart>
      <c:catAx>
        <c:axId val="50349952"/>
        <c:scaling>
          <c:orientation val="minMax"/>
        </c:scaling>
        <c:delete val="0"/>
        <c:axPos val="b"/>
        <c:majorTickMark val="none"/>
        <c:minorTickMark val="none"/>
        <c:tickLblPos val="nextTo"/>
        <c:crossAx val="50351488"/>
        <c:crosses val="autoZero"/>
        <c:auto val="1"/>
        <c:lblAlgn val="ctr"/>
        <c:lblOffset val="100"/>
        <c:noMultiLvlLbl val="0"/>
      </c:catAx>
      <c:valAx>
        <c:axId val="50351488"/>
        <c:scaling>
          <c:orientation val="minMax"/>
        </c:scaling>
        <c:delete val="0"/>
        <c:axPos val="l"/>
        <c:majorGridlines/>
        <c:numFmt formatCode="_ * #,##0_ ;_ * \-#,##0_ ;_ * &quot;-&quot;??_ ;_ @_ " sourceLinked="1"/>
        <c:majorTickMark val="none"/>
        <c:minorTickMark val="none"/>
        <c:tickLblPos val="nextTo"/>
        <c:crossAx val="5034995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[NfN Rapport Sykehus Masterfil 20052015.xlsx]Forsyning!Pivottabell18</c:name>
    <c:fmtId val="30"/>
  </c:pivotSource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>
                <a:effectLst/>
              </a:rPr>
              <a:t>Avfall i kg per kvm 2014</a:t>
            </a:r>
            <a:endParaRPr lang="nb-NO">
              <a:effectLst/>
            </a:endParaRPr>
          </a:p>
        </c:rich>
      </c:tx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</c:pivotFmt>
      <c:pivotFmt>
        <c:idx val="17"/>
        <c:marker>
          <c:symbol val="none"/>
        </c:marker>
      </c:pivotFmt>
      <c:pivotFmt>
        <c:idx val="18"/>
        <c:marker>
          <c:symbol val="none"/>
        </c:marker>
      </c:pivotFmt>
      <c:pivotFmt>
        <c:idx val="19"/>
        <c:marker>
          <c:symbol val="none"/>
        </c:marker>
      </c:pivotFmt>
      <c:pivotFmt>
        <c:idx val="20"/>
        <c:marker>
          <c:symbol val="none"/>
        </c:marker>
      </c:pivotFmt>
      <c:pivotFmt>
        <c:idx val="21"/>
        <c:marker>
          <c:symbol val="none"/>
        </c:marker>
      </c:pivotFmt>
      <c:pivotFmt>
        <c:idx val="22"/>
        <c:marker>
          <c:symbol val="none"/>
        </c:marker>
      </c:pivotFmt>
      <c:pivotFmt>
        <c:idx val="23"/>
        <c:marker>
          <c:symbol val="none"/>
        </c:marker>
      </c:pivotFmt>
      <c:pivotFmt>
        <c:idx val="24"/>
        <c:marker>
          <c:symbol val="none"/>
        </c:marker>
      </c:pivotFmt>
      <c:pivotFmt>
        <c:idx val="25"/>
        <c:marker>
          <c:symbol val="none"/>
        </c:marker>
      </c:pivotFmt>
      <c:pivotFmt>
        <c:idx val="26"/>
        <c:marker>
          <c:symbol val="none"/>
        </c:marker>
      </c:pivotFmt>
      <c:pivotFmt>
        <c:idx val="27"/>
        <c:marker>
          <c:symbol val="none"/>
        </c:marker>
      </c:pivotFmt>
      <c:pivotFmt>
        <c:idx val="28"/>
        <c:marker>
          <c:symbol val="none"/>
        </c:marker>
      </c:pivotFmt>
      <c:pivotFmt>
        <c:idx val="29"/>
        <c:marker>
          <c:symbol val="none"/>
        </c:marker>
      </c:pivotFmt>
      <c:pivotFmt>
        <c:idx val="30"/>
        <c:marker>
          <c:symbol val="none"/>
        </c:marker>
      </c:pivotFmt>
      <c:pivotFmt>
        <c:idx val="31"/>
        <c:marker>
          <c:symbol val="none"/>
        </c:marker>
      </c:pivotFmt>
      <c:pivotFmt>
        <c:idx val="32"/>
        <c:marker>
          <c:symbol val="none"/>
        </c:marker>
      </c:pivotFmt>
      <c:pivotFmt>
        <c:idx val="33"/>
        <c:marker>
          <c:symbol val="none"/>
        </c:marker>
      </c:pivotFmt>
      <c:pivotFmt>
        <c:idx val="34"/>
        <c:marker>
          <c:symbol val="none"/>
        </c:marker>
      </c:pivotFmt>
      <c:pivotFmt>
        <c:idx val="35"/>
        <c:marker>
          <c:symbol val="none"/>
        </c:marker>
      </c:pivotFmt>
      <c:pivotFmt>
        <c:idx val="36"/>
        <c:marker>
          <c:symbol val="none"/>
        </c:marker>
      </c:pivotFmt>
      <c:pivotFmt>
        <c:idx val="37"/>
        <c:marker>
          <c:symbol val="none"/>
        </c:marker>
      </c:pivotFmt>
      <c:pivotFmt>
        <c:idx val="38"/>
        <c:marker>
          <c:symbol val="none"/>
        </c:marker>
      </c:pivotFmt>
      <c:pivotFmt>
        <c:idx val="39"/>
        <c:marker>
          <c:symbol val="none"/>
        </c:marker>
      </c:pivotFmt>
      <c:pivotFmt>
        <c:idx val="40"/>
        <c:marker>
          <c:symbol val="none"/>
        </c:marker>
      </c:pivotFmt>
      <c:pivotFmt>
        <c:idx val="41"/>
        <c:marker>
          <c:symbol val="none"/>
        </c:marker>
      </c:pivotFmt>
      <c:pivotFmt>
        <c:idx val="42"/>
        <c:marker>
          <c:symbol val="none"/>
        </c:marker>
      </c:pivotFmt>
      <c:pivotFmt>
        <c:idx val="43"/>
        <c:marker>
          <c:symbol val="none"/>
        </c:marker>
      </c:pivotFmt>
      <c:pivotFmt>
        <c:idx val="44"/>
        <c:marker>
          <c:symbol val="none"/>
        </c:marker>
      </c:pivotFmt>
      <c:pivotFmt>
        <c:idx val="45"/>
        <c:marker>
          <c:symbol val="none"/>
        </c:marker>
      </c:pivotFmt>
      <c:pivotFmt>
        <c:idx val="46"/>
        <c:marker>
          <c:symbol val="none"/>
        </c:marker>
      </c:pivotFmt>
      <c:pivotFmt>
        <c:idx val="47"/>
        <c:marker>
          <c:symbol val="none"/>
        </c:marker>
      </c:pivotFmt>
      <c:pivotFmt>
        <c:idx val="48"/>
        <c:marker>
          <c:symbol val="none"/>
        </c:marker>
      </c:pivotFmt>
      <c:pivotFmt>
        <c:idx val="49"/>
        <c:marker>
          <c:symbol val="none"/>
        </c:marker>
      </c:pivotFmt>
      <c:pivotFmt>
        <c:idx val="50"/>
        <c:marker>
          <c:symbol val="none"/>
        </c:marker>
      </c:pivotFmt>
      <c:pivotFmt>
        <c:idx val="51"/>
        <c:marker>
          <c:symbol val="none"/>
        </c:marker>
      </c:pivotFmt>
      <c:pivotFmt>
        <c:idx val="52"/>
        <c:marker>
          <c:symbol val="none"/>
        </c:marker>
      </c:pivotFmt>
      <c:pivotFmt>
        <c:idx val="53"/>
        <c:marker>
          <c:symbol val="none"/>
        </c:marker>
      </c:pivotFmt>
      <c:pivotFmt>
        <c:idx val="54"/>
        <c:marker>
          <c:symbol val="none"/>
        </c:marker>
      </c:pivotFmt>
      <c:pivotFmt>
        <c:idx val="55"/>
        <c:marker>
          <c:symbol val="none"/>
        </c:marker>
      </c:pivotFmt>
      <c:pivotFmt>
        <c:idx val="56"/>
        <c:marker>
          <c:symbol val="none"/>
        </c:marker>
      </c:pivotFmt>
      <c:pivotFmt>
        <c:idx val="57"/>
        <c:marker>
          <c:symbol val="none"/>
        </c:marker>
      </c:pivotFmt>
      <c:pivotFmt>
        <c:idx val="58"/>
        <c:marker>
          <c:symbol val="none"/>
        </c:marker>
      </c:pivotFmt>
      <c:pivotFmt>
        <c:idx val="59"/>
        <c:marker>
          <c:symbol val="none"/>
        </c:marker>
      </c:pivotFmt>
      <c:pivotFmt>
        <c:idx val="60"/>
        <c:marker>
          <c:symbol val="none"/>
        </c:marker>
      </c:pivotFmt>
      <c:pivotFmt>
        <c:idx val="61"/>
        <c:marker>
          <c:symbol val="none"/>
        </c:marker>
      </c:pivotFmt>
      <c:pivotFmt>
        <c:idx val="62"/>
        <c:marker>
          <c:symbol val="none"/>
        </c:marker>
      </c:pivotFmt>
      <c:pivotFmt>
        <c:idx val="63"/>
        <c:marker>
          <c:symbol val="none"/>
        </c:marker>
      </c:pivotFmt>
      <c:pivotFmt>
        <c:idx val="64"/>
        <c:marker>
          <c:symbol val="none"/>
        </c:marker>
      </c:pivotFmt>
    </c:pivotFmts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Forsyning!$B$302:$B$303</c:f>
              <c:strCache>
                <c:ptCount val="1"/>
                <c:pt idx="0">
                  <c:v>Restavfall (mengde ift rapportert kr i 532)</c:v>
                </c:pt>
              </c:strCache>
            </c:strRef>
          </c:tx>
          <c:invertIfNegative val="0"/>
          <c:cat>
            <c:strRef>
              <c:f>Forsyning!$A$304:$A$312</c:f>
              <c:strCache>
                <c:ptCount val="8"/>
                <c:pt idx="0">
                  <c:v>Ahus</c:v>
                </c:pt>
                <c:pt idx="1">
                  <c:v>HB</c:v>
                </c:pt>
                <c:pt idx="2">
                  <c:v>OUS</c:v>
                </c:pt>
                <c:pt idx="3">
                  <c:v>St.Olav</c:v>
                </c:pt>
                <c:pt idx="4">
                  <c:v>STHF</c:v>
                </c:pt>
                <c:pt idx="5">
                  <c:v>SUS</c:v>
                </c:pt>
                <c:pt idx="6">
                  <c:v>SØ</c:v>
                </c:pt>
                <c:pt idx="7">
                  <c:v>UNN</c:v>
                </c:pt>
              </c:strCache>
            </c:strRef>
          </c:cat>
          <c:val>
            <c:numRef>
              <c:f>Forsyning!$B$304:$B$312</c:f>
              <c:numCache>
                <c:formatCode>_ * #,##0_ ;_ * \-#,##0_ ;_ * "-"??_ ;_ @_ </c:formatCode>
                <c:ptCount val="8"/>
                <c:pt idx="0">
                  <c:v>4.4583344044598041</c:v>
                </c:pt>
                <c:pt idx="1">
                  <c:v>3.9493504771078949</c:v>
                </c:pt>
                <c:pt idx="2">
                  <c:v>3.4322701020530961</c:v>
                </c:pt>
                <c:pt idx="3">
                  <c:v>4.1087167605982122</c:v>
                </c:pt>
                <c:pt idx="4">
                  <c:v>3.5202228724896778</c:v>
                </c:pt>
                <c:pt idx="5">
                  <c:v>4.1366963393628131</c:v>
                </c:pt>
                <c:pt idx="6">
                  <c:v>5.2947584424796696</c:v>
                </c:pt>
                <c:pt idx="7">
                  <c:v>3.3294529973516709</c:v>
                </c:pt>
              </c:numCache>
            </c:numRef>
          </c:val>
        </c:ser>
        <c:ser>
          <c:idx val="1"/>
          <c:order val="1"/>
          <c:tx>
            <c:strRef>
              <c:f>Forsyning!$C$302:$C$303</c:f>
              <c:strCache>
                <c:ptCount val="1"/>
                <c:pt idx="0">
                  <c:v>Papp og papir (mengde ift rapportert kr i 533)</c:v>
                </c:pt>
              </c:strCache>
            </c:strRef>
          </c:tx>
          <c:invertIfNegative val="0"/>
          <c:cat>
            <c:strRef>
              <c:f>Forsyning!$A$304:$A$312</c:f>
              <c:strCache>
                <c:ptCount val="8"/>
                <c:pt idx="0">
                  <c:v>Ahus</c:v>
                </c:pt>
                <c:pt idx="1">
                  <c:v>HB</c:v>
                </c:pt>
                <c:pt idx="2">
                  <c:v>OUS</c:v>
                </c:pt>
                <c:pt idx="3">
                  <c:v>St.Olav</c:v>
                </c:pt>
                <c:pt idx="4">
                  <c:v>STHF</c:v>
                </c:pt>
                <c:pt idx="5">
                  <c:v>SUS</c:v>
                </c:pt>
                <c:pt idx="6">
                  <c:v>SØ</c:v>
                </c:pt>
                <c:pt idx="7">
                  <c:v>UNN</c:v>
                </c:pt>
              </c:strCache>
            </c:strRef>
          </c:cat>
          <c:val>
            <c:numRef>
              <c:f>Forsyning!$C$304:$C$312</c:f>
              <c:numCache>
                <c:formatCode>_ * #,##0_ ;_ * \-#,##0_ ;_ * "-"??_ ;_ @_ </c:formatCode>
                <c:ptCount val="8"/>
                <c:pt idx="0">
                  <c:v>1.0521522297180674</c:v>
                </c:pt>
                <c:pt idx="1">
                  <c:v>1.0322190345225546</c:v>
                </c:pt>
                <c:pt idx="2">
                  <c:v>0.7349891641313353</c:v>
                </c:pt>
                <c:pt idx="3">
                  <c:v>0.56217053456377153</c:v>
                </c:pt>
                <c:pt idx="4">
                  <c:v>0.64606107805690927</c:v>
                </c:pt>
                <c:pt idx="5">
                  <c:v>0.82281828826670167</c:v>
                </c:pt>
                <c:pt idx="6">
                  <c:v>0</c:v>
                </c:pt>
                <c:pt idx="7">
                  <c:v>0.62042414843948135</c:v>
                </c:pt>
              </c:numCache>
            </c:numRef>
          </c:val>
        </c:ser>
        <c:ser>
          <c:idx val="2"/>
          <c:order val="2"/>
          <c:tx>
            <c:strRef>
              <c:f>Forsyning!$D$302:$D$303</c:f>
              <c:strCache>
                <c:ptCount val="1"/>
                <c:pt idx="0">
                  <c:v>Biologisk/risiko (mengde ift rapportert kr i 534)</c:v>
                </c:pt>
              </c:strCache>
            </c:strRef>
          </c:tx>
          <c:invertIfNegative val="0"/>
          <c:cat>
            <c:strRef>
              <c:f>Forsyning!$A$304:$A$312</c:f>
              <c:strCache>
                <c:ptCount val="8"/>
                <c:pt idx="0">
                  <c:v>Ahus</c:v>
                </c:pt>
                <c:pt idx="1">
                  <c:v>HB</c:v>
                </c:pt>
                <c:pt idx="2">
                  <c:v>OUS</c:v>
                </c:pt>
                <c:pt idx="3">
                  <c:v>St.Olav</c:v>
                </c:pt>
                <c:pt idx="4">
                  <c:v>STHF</c:v>
                </c:pt>
                <c:pt idx="5">
                  <c:v>SUS</c:v>
                </c:pt>
                <c:pt idx="6">
                  <c:v>SØ</c:v>
                </c:pt>
                <c:pt idx="7">
                  <c:v>UNN</c:v>
                </c:pt>
              </c:strCache>
            </c:strRef>
          </c:cat>
          <c:val>
            <c:numRef>
              <c:f>Forsyning!$D$304:$D$312</c:f>
              <c:numCache>
                <c:formatCode>_ * #,##0_ ;_ * \-#,##0_ ;_ * "-"??_ ;_ @_ </c:formatCode>
                <c:ptCount val="8"/>
                <c:pt idx="0">
                  <c:v>2.1770186449454458</c:v>
                </c:pt>
                <c:pt idx="1">
                  <c:v>0.443290357557524</c:v>
                </c:pt>
                <c:pt idx="2">
                  <c:v>1.0045183434000657</c:v>
                </c:pt>
                <c:pt idx="3">
                  <c:v>0.95837248955472543</c:v>
                </c:pt>
                <c:pt idx="4">
                  <c:v>0.57322666910994169</c:v>
                </c:pt>
                <c:pt idx="5">
                  <c:v>0.85446514550772856</c:v>
                </c:pt>
                <c:pt idx="6">
                  <c:v>0</c:v>
                </c:pt>
                <c:pt idx="7">
                  <c:v>0.67892021336304564</c:v>
                </c:pt>
              </c:numCache>
            </c:numRef>
          </c:val>
        </c:ser>
        <c:ser>
          <c:idx val="3"/>
          <c:order val="3"/>
          <c:tx>
            <c:strRef>
              <c:f>Forsyning!$E$302:$E$303</c:f>
              <c:strCache>
                <c:ptCount val="1"/>
                <c:pt idx="0">
                  <c:v>Mat - våtorganisk (mengde ift rapportert kr i 535)</c:v>
                </c:pt>
              </c:strCache>
            </c:strRef>
          </c:tx>
          <c:invertIfNegative val="0"/>
          <c:cat>
            <c:strRef>
              <c:f>Forsyning!$A$304:$A$312</c:f>
              <c:strCache>
                <c:ptCount val="8"/>
                <c:pt idx="0">
                  <c:v>Ahus</c:v>
                </c:pt>
                <c:pt idx="1">
                  <c:v>HB</c:v>
                </c:pt>
                <c:pt idx="2">
                  <c:v>OUS</c:v>
                </c:pt>
                <c:pt idx="3">
                  <c:v>St.Olav</c:v>
                </c:pt>
                <c:pt idx="4">
                  <c:v>STHF</c:v>
                </c:pt>
                <c:pt idx="5">
                  <c:v>SUS</c:v>
                </c:pt>
                <c:pt idx="6">
                  <c:v>SØ</c:v>
                </c:pt>
                <c:pt idx="7">
                  <c:v>UNN</c:v>
                </c:pt>
              </c:strCache>
            </c:strRef>
          </c:cat>
          <c:val>
            <c:numRef>
              <c:f>Forsyning!$E$304:$E$312</c:f>
              <c:numCache>
                <c:formatCode>_ * #,##0_ ;_ * \-#,##0_ ;_ * "-"??_ ;_ @_ </c:formatCode>
                <c:ptCount val="8"/>
                <c:pt idx="0">
                  <c:v>0.18545789738486004</c:v>
                </c:pt>
                <c:pt idx="1">
                  <c:v>0.37278867877992539</c:v>
                </c:pt>
                <c:pt idx="2">
                  <c:v>7.757666414376746E-2</c:v>
                </c:pt>
                <c:pt idx="3">
                  <c:v>0.13744809902510771</c:v>
                </c:pt>
                <c:pt idx="4">
                  <c:v>0.17757646209965128</c:v>
                </c:pt>
                <c:pt idx="5">
                  <c:v>0.47470285861540479</c:v>
                </c:pt>
                <c:pt idx="6">
                  <c:v>0.61307729333975114</c:v>
                </c:pt>
                <c:pt idx="7">
                  <c:v>0.31455666468492366</c:v>
                </c:pt>
              </c:numCache>
            </c:numRef>
          </c:val>
        </c:ser>
        <c:ser>
          <c:idx val="4"/>
          <c:order val="4"/>
          <c:tx>
            <c:strRef>
              <c:f>Forsyning!$F$302:$F$303</c:f>
              <c:strCache>
                <c:ptCount val="1"/>
                <c:pt idx="0">
                  <c:v>Byggavfall (mengde ift rapportert kr i 536)</c:v>
                </c:pt>
              </c:strCache>
            </c:strRef>
          </c:tx>
          <c:invertIfNegative val="0"/>
          <c:cat>
            <c:strRef>
              <c:f>Forsyning!$A$304:$A$312</c:f>
              <c:strCache>
                <c:ptCount val="8"/>
                <c:pt idx="0">
                  <c:v>Ahus</c:v>
                </c:pt>
                <c:pt idx="1">
                  <c:v>HB</c:v>
                </c:pt>
                <c:pt idx="2">
                  <c:v>OUS</c:v>
                </c:pt>
                <c:pt idx="3">
                  <c:v>St.Olav</c:v>
                </c:pt>
                <c:pt idx="4">
                  <c:v>STHF</c:v>
                </c:pt>
                <c:pt idx="5">
                  <c:v>SUS</c:v>
                </c:pt>
                <c:pt idx="6">
                  <c:v>SØ</c:v>
                </c:pt>
                <c:pt idx="7">
                  <c:v>UNN</c:v>
                </c:pt>
              </c:strCache>
            </c:strRef>
          </c:cat>
          <c:val>
            <c:numRef>
              <c:f>Forsyning!$F$304:$F$312</c:f>
              <c:numCache>
                <c:formatCode>_ * #,##0_ ;_ * \-#,##0_ ;_ * "-"??_ ;_ @_ 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0.15002147626547269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0.25676737524373361</c:v>
                </c:pt>
              </c:numCache>
            </c:numRef>
          </c:val>
        </c:ser>
        <c:ser>
          <c:idx val="5"/>
          <c:order val="5"/>
          <c:tx>
            <c:strRef>
              <c:f>Forsyning!$G$302:$G$303</c:f>
              <c:strCache>
                <c:ptCount val="1"/>
                <c:pt idx="0">
                  <c:v>Avfall - annet (mengde ift rapportert kr i 537)</c:v>
                </c:pt>
              </c:strCache>
            </c:strRef>
          </c:tx>
          <c:invertIfNegative val="0"/>
          <c:cat>
            <c:strRef>
              <c:f>Forsyning!$A$304:$A$312</c:f>
              <c:strCache>
                <c:ptCount val="8"/>
                <c:pt idx="0">
                  <c:v>Ahus</c:v>
                </c:pt>
                <c:pt idx="1">
                  <c:v>HB</c:v>
                </c:pt>
                <c:pt idx="2">
                  <c:v>OUS</c:v>
                </c:pt>
                <c:pt idx="3">
                  <c:v>St.Olav</c:v>
                </c:pt>
                <c:pt idx="4">
                  <c:v>STHF</c:v>
                </c:pt>
                <c:pt idx="5">
                  <c:v>SUS</c:v>
                </c:pt>
                <c:pt idx="6">
                  <c:v>SØ</c:v>
                </c:pt>
                <c:pt idx="7">
                  <c:v>UNN</c:v>
                </c:pt>
              </c:strCache>
            </c:strRef>
          </c:cat>
          <c:val>
            <c:numRef>
              <c:f>Forsyning!$G$304:$G$312</c:f>
              <c:numCache>
                <c:formatCode>_ * #,##0_ ;_ * \-#,##0_ ;_ * "-"??_ ;_ @_ </c:formatCode>
                <c:ptCount val="8"/>
                <c:pt idx="0">
                  <c:v>0.55417023198763127</c:v>
                </c:pt>
                <c:pt idx="1">
                  <c:v>0</c:v>
                </c:pt>
                <c:pt idx="2">
                  <c:v>0.50027002646557739</c:v>
                </c:pt>
                <c:pt idx="3">
                  <c:v>0.23789975139595729</c:v>
                </c:pt>
                <c:pt idx="4">
                  <c:v>0.64710901396675247</c:v>
                </c:pt>
                <c:pt idx="5">
                  <c:v>0</c:v>
                </c:pt>
                <c:pt idx="6">
                  <c:v>0</c:v>
                </c:pt>
                <c:pt idx="7">
                  <c:v>0.37987103426198093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00755328"/>
        <c:axId val="100756864"/>
      </c:barChart>
      <c:catAx>
        <c:axId val="100755328"/>
        <c:scaling>
          <c:orientation val="minMax"/>
        </c:scaling>
        <c:delete val="0"/>
        <c:axPos val="b"/>
        <c:majorTickMark val="none"/>
        <c:minorTickMark val="none"/>
        <c:tickLblPos val="nextTo"/>
        <c:crossAx val="100756864"/>
        <c:crosses val="autoZero"/>
        <c:auto val="1"/>
        <c:lblAlgn val="ctr"/>
        <c:lblOffset val="100"/>
        <c:noMultiLvlLbl val="0"/>
      </c:catAx>
      <c:valAx>
        <c:axId val="100756864"/>
        <c:scaling>
          <c:orientation val="minMax"/>
        </c:scaling>
        <c:delete val="0"/>
        <c:axPos val="l"/>
        <c:majorGridlines/>
        <c:numFmt formatCode="_ * #,##0_ ;_ * \-#,##0_ ;_ * &quot;-&quot;??_ ;_ @_ " sourceLinked="1"/>
        <c:majorTickMark val="none"/>
        <c:minorTickMark val="none"/>
        <c:tickLblPos val="nextTo"/>
        <c:crossAx val="10075532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[NfN Rapport Sykehus Masterfil 20052015.xlsx]Forsyning!Pivottabell19</c:name>
    <c:fmtId val="31"/>
  </c:pivotSource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>
                <a:effectLst/>
              </a:rPr>
              <a:t>Avfall i kg per prod. Koeff. 2014</a:t>
            </a:r>
            <a:endParaRPr lang="nb-NO">
              <a:effectLst/>
            </a:endParaRPr>
          </a:p>
        </c:rich>
      </c:tx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</c:pivotFmt>
      <c:pivotFmt>
        <c:idx val="17"/>
        <c:marker>
          <c:symbol val="none"/>
        </c:marker>
      </c:pivotFmt>
    </c:pivotFmts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Forsyning!$B$332:$B$333</c:f>
              <c:strCache>
                <c:ptCount val="1"/>
                <c:pt idx="0">
                  <c:v>Restavfall (mengde ift rapportert kr i 532)</c:v>
                </c:pt>
              </c:strCache>
            </c:strRef>
          </c:tx>
          <c:invertIfNegative val="0"/>
          <c:cat>
            <c:strRef>
              <c:f>Forsyning!$A$334:$A$342</c:f>
              <c:strCache>
                <c:ptCount val="8"/>
                <c:pt idx="0">
                  <c:v>Ahus</c:v>
                </c:pt>
                <c:pt idx="1">
                  <c:v>HB</c:v>
                </c:pt>
                <c:pt idx="2">
                  <c:v>OUS</c:v>
                </c:pt>
                <c:pt idx="3">
                  <c:v>St.Olav</c:v>
                </c:pt>
                <c:pt idx="4">
                  <c:v>STHF</c:v>
                </c:pt>
                <c:pt idx="5">
                  <c:v>SUS</c:v>
                </c:pt>
                <c:pt idx="6">
                  <c:v>SØ</c:v>
                </c:pt>
                <c:pt idx="7">
                  <c:v>UNN</c:v>
                </c:pt>
              </c:strCache>
            </c:strRef>
          </c:cat>
          <c:val>
            <c:numRef>
              <c:f>Forsyning!$B$334:$B$342</c:f>
              <c:numCache>
                <c:formatCode>_ * #,##0_ ;_ * \-#,##0_ ;_ * "-"??_ ;_ @_ </c:formatCode>
                <c:ptCount val="8"/>
                <c:pt idx="0">
                  <c:v>3.1642311556872103</c:v>
                </c:pt>
                <c:pt idx="1">
                  <c:v>3.3586922839162932</c:v>
                </c:pt>
                <c:pt idx="2">
                  <c:v>5.0576796784306444</c:v>
                </c:pt>
                <c:pt idx="3">
                  <c:v>3.7626408761662873</c:v>
                </c:pt>
                <c:pt idx="4">
                  <c:v>3.4778837814397221</c:v>
                </c:pt>
                <c:pt idx="5">
                  <c:v>2.5233022829267164</c:v>
                </c:pt>
                <c:pt idx="6">
                  <c:v>4.1931480349784787</c:v>
                </c:pt>
                <c:pt idx="7">
                  <c:v>2.9304810759966253</c:v>
                </c:pt>
              </c:numCache>
            </c:numRef>
          </c:val>
        </c:ser>
        <c:ser>
          <c:idx val="1"/>
          <c:order val="1"/>
          <c:tx>
            <c:strRef>
              <c:f>Forsyning!$C$332:$C$333</c:f>
              <c:strCache>
                <c:ptCount val="1"/>
                <c:pt idx="0">
                  <c:v>Papp og papir (mengde ift rapportert kr i 533)</c:v>
                </c:pt>
              </c:strCache>
            </c:strRef>
          </c:tx>
          <c:invertIfNegative val="0"/>
          <c:cat>
            <c:strRef>
              <c:f>Forsyning!$A$334:$A$342</c:f>
              <c:strCache>
                <c:ptCount val="8"/>
                <c:pt idx="0">
                  <c:v>Ahus</c:v>
                </c:pt>
                <c:pt idx="1">
                  <c:v>HB</c:v>
                </c:pt>
                <c:pt idx="2">
                  <c:v>OUS</c:v>
                </c:pt>
                <c:pt idx="3">
                  <c:v>St.Olav</c:v>
                </c:pt>
                <c:pt idx="4">
                  <c:v>STHF</c:v>
                </c:pt>
                <c:pt idx="5">
                  <c:v>SUS</c:v>
                </c:pt>
                <c:pt idx="6">
                  <c:v>SØ</c:v>
                </c:pt>
                <c:pt idx="7">
                  <c:v>UNN</c:v>
                </c:pt>
              </c:strCache>
            </c:strRef>
          </c:cat>
          <c:val>
            <c:numRef>
              <c:f>Forsyning!$C$334:$C$342</c:f>
              <c:numCache>
                <c:formatCode>_ * #,##0_ ;_ * \-#,##0_ ;_ * "-"??_ ;_ @_ </c:formatCode>
                <c:ptCount val="8"/>
                <c:pt idx="0">
                  <c:v>0.74674812693936221</c:v>
                </c:pt>
                <c:pt idx="1">
                  <c:v>0.87784209749377362</c:v>
                </c:pt>
                <c:pt idx="2">
                  <c:v>1.0830557178673563</c:v>
                </c:pt>
                <c:pt idx="3">
                  <c:v>0.51481909218242838</c:v>
                </c:pt>
                <c:pt idx="4">
                  <c:v>0.63829064993389151</c:v>
                </c:pt>
                <c:pt idx="5">
                  <c:v>0.50190274917230859</c:v>
                </c:pt>
                <c:pt idx="6">
                  <c:v>0</c:v>
                </c:pt>
                <c:pt idx="7">
                  <c:v>0.54607805772882689</c:v>
                </c:pt>
              </c:numCache>
            </c:numRef>
          </c:val>
        </c:ser>
        <c:ser>
          <c:idx val="2"/>
          <c:order val="2"/>
          <c:tx>
            <c:strRef>
              <c:f>Forsyning!$D$332:$D$333</c:f>
              <c:strCache>
                <c:ptCount val="1"/>
                <c:pt idx="0">
                  <c:v>Biologisk/risiko (mengde ift rapportert kr i 534)</c:v>
                </c:pt>
              </c:strCache>
            </c:strRef>
          </c:tx>
          <c:invertIfNegative val="0"/>
          <c:cat>
            <c:strRef>
              <c:f>Forsyning!$A$334:$A$342</c:f>
              <c:strCache>
                <c:ptCount val="8"/>
                <c:pt idx="0">
                  <c:v>Ahus</c:v>
                </c:pt>
                <c:pt idx="1">
                  <c:v>HB</c:v>
                </c:pt>
                <c:pt idx="2">
                  <c:v>OUS</c:v>
                </c:pt>
                <c:pt idx="3">
                  <c:v>St.Olav</c:v>
                </c:pt>
                <c:pt idx="4">
                  <c:v>STHF</c:v>
                </c:pt>
                <c:pt idx="5">
                  <c:v>SUS</c:v>
                </c:pt>
                <c:pt idx="6">
                  <c:v>SØ</c:v>
                </c:pt>
                <c:pt idx="7">
                  <c:v>UNN</c:v>
                </c:pt>
              </c:strCache>
            </c:strRef>
          </c:cat>
          <c:val>
            <c:numRef>
              <c:f>Forsyning!$D$334:$D$342</c:f>
              <c:numCache>
                <c:formatCode>_ * #,##0_ ;_ * \-#,##0_ ;_ * "-"??_ ;_ @_ </c:formatCode>
                <c:ptCount val="8"/>
                <c:pt idx="0">
                  <c:v>1.5451039778347431</c:v>
                </c:pt>
                <c:pt idx="1">
                  <c:v>0.37699259969281146</c:v>
                </c:pt>
                <c:pt idx="2">
                  <c:v>1.4802250000622867</c:v>
                </c:pt>
                <c:pt idx="3">
                  <c:v>0.87764908459322422</c:v>
                </c:pt>
                <c:pt idx="4">
                  <c:v>0.56633224878065624</c:v>
                </c:pt>
                <c:pt idx="5">
                  <c:v>0.52120670106355127</c:v>
                </c:pt>
                <c:pt idx="6">
                  <c:v>0</c:v>
                </c:pt>
                <c:pt idx="7">
                  <c:v>0.59756447649344924</c:v>
                </c:pt>
              </c:numCache>
            </c:numRef>
          </c:val>
        </c:ser>
        <c:ser>
          <c:idx val="3"/>
          <c:order val="3"/>
          <c:tx>
            <c:strRef>
              <c:f>Forsyning!$E$332:$E$333</c:f>
              <c:strCache>
                <c:ptCount val="1"/>
                <c:pt idx="0">
                  <c:v>Mat - våtorganisk (mengde ift rapportert kr i 535)</c:v>
                </c:pt>
              </c:strCache>
            </c:strRef>
          </c:tx>
          <c:invertIfNegative val="0"/>
          <c:cat>
            <c:strRef>
              <c:f>Forsyning!$A$334:$A$342</c:f>
              <c:strCache>
                <c:ptCount val="8"/>
                <c:pt idx="0">
                  <c:v>Ahus</c:v>
                </c:pt>
                <c:pt idx="1">
                  <c:v>HB</c:v>
                </c:pt>
                <c:pt idx="2">
                  <c:v>OUS</c:v>
                </c:pt>
                <c:pt idx="3">
                  <c:v>St.Olav</c:v>
                </c:pt>
                <c:pt idx="4">
                  <c:v>STHF</c:v>
                </c:pt>
                <c:pt idx="5">
                  <c:v>SUS</c:v>
                </c:pt>
                <c:pt idx="6">
                  <c:v>SØ</c:v>
                </c:pt>
                <c:pt idx="7">
                  <c:v>UNN</c:v>
                </c:pt>
              </c:strCache>
            </c:strRef>
          </c:cat>
          <c:val>
            <c:numRef>
              <c:f>Forsyning!$E$334:$E$342</c:f>
              <c:numCache>
                <c:formatCode>_ * #,##0_ ;_ * \-#,##0_ ;_ * "-"??_ ;_ @_ </c:formatCode>
                <c:ptCount val="8"/>
                <c:pt idx="0">
                  <c:v>0.13162576059489631</c:v>
                </c:pt>
                <c:pt idx="1">
                  <c:v>0.31703503302811037</c:v>
                </c:pt>
                <c:pt idx="2">
                  <c:v>0.11431440594540432</c:v>
                </c:pt>
                <c:pt idx="3">
                  <c:v>0.12587089008002694</c:v>
                </c:pt>
                <c:pt idx="4">
                  <c:v>0.17544068085241202</c:v>
                </c:pt>
                <c:pt idx="5">
                  <c:v>0.28955927836863959</c:v>
                </c:pt>
                <c:pt idx="6">
                  <c:v>0.48552240405013963</c:v>
                </c:pt>
                <c:pt idx="7">
                  <c:v>0.27686300239739353</c:v>
                </c:pt>
              </c:numCache>
            </c:numRef>
          </c:val>
        </c:ser>
        <c:ser>
          <c:idx val="4"/>
          <c:order val="4"/>
          <c:tx>
            <c:strRef>
              <c:f>Forsyning!$F$332:$F$333</c:f>
              <c:strCache>
                <c:ptCount val="1"/>
                <c:pt idx="0">
                  <c:v>Byggavfall (mengde ift rapportert kr i 536)</c:v>
                </c:pt>
              </c:strCache>
            </c:strRef>
          </c:tx>
          <c:invertIfNegative val="0"/>
          <c:cat>
            <c:strRef>
              <c:f>Forsyning!$A$334:$A$342</c:f>
              <c:strCache>
                <c:ptCount val="8"/>
                <c:pt idx="0">
                  <c:v>Ahus</c:v>
                </c:pt>
                <c:pt idx="1">
                  <c:v>HB</c:v>
                </c:pt>
                <c:pt idx="2">
                  <c:v>OUS</c:v>
                </c:pt>
                <c:pt idx="3">
                  <c:v>St.Olav</c:v>
                </c:pt>
                <c:pt idx="4">
                  <c:v>STHF</c:v>
                </c:pt>
                <c:pt idx="5">
                  <c:v>SUS</c:v>
                </c:pt>
                <c:pt idx="6">
                  <c:v>SØ</c:v>
                </c:pt>
                <c:pt idx="7">
                  <c:v>UNN</c:v>
                </c:pt>
              </c:strCache>
            </c:strRef>
          </c:cat>
          <c:val>
            <c:numRef>
              <c:f>Forsyning!$F$334:$F$342</c:f>
              <c:numCache>
                <c:formatCode>_ * #,##0_ ;_ * \-#,##0_ ;_ * "-"??_ ;_ @_ 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0.13738521582030214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0.22599866545153352</c:v>
                </c:pt>
              </c:numCache>
            </c:numRef>
          </c:val>
        </c:ser>
        <c:ser>
          <c:idx val="5"/>
          <c:order val="5"/>
          <c:tx>
            <c:strRef>
              <c:f>Forsyning!$G$332:$G$333</c:f>
              <c:strCache>
                <c:ptCount val="1"/>
                <c:pt idx="0">
                  <c:v>Avfall - annet (mengde ift rapportert kr i 537)</c:v>
                </c:pt>
              </c:strCache>
            </c:strRef>
          </c:tx>
          <c:invertIfNegative val="0"/>
          <c:cat>
            <c:strRef>
              <c:f>Forsyning!$A$334:$A$342</c:f>
              <c:strCache>
                <c:ptCount val="8"/>
                <c:pt idx="0">
                  <c:v>Ahus</c:v>
                </c:pt>
                <c:pt idx="1">
                  <c:v>HB</c:v>
                </c:pt>
                <c:pt idx="2">
                  <c:v>OUS</c:v>
                </c:pt>
                <c:pt idx="3">
                  <c:v>St.Olav</c:v>
                </c:pt>
                <c:pt idx="4">
                  <c:v>STHF</c:v>
                </c:pt>
                <c:pt idx="5">
                  <c:v>SUS</c:v>
                </c:pt>
                <c:pt idx="6">
                  <c:v>SØ</c:v>
                </c:pt>
                <c:pt idx="7">
                  <c:v>UNN</c:v>
                </c:pt>
              </c:strCache>
            </c:strRef>
          </c:cat>
          <c:val>
            <c:numRef>
              <c:f>Forsyning!$G$334:$G$342</c:f>
              <c:numCache>
                <c:formatCode>_ * #,##0.0_ ;_ * \-#,##0.0_ ;_ * "-"??_ ;_ @_ </c:formatCode>
                <c:ptCount val="8"/>
                <c:pt idx="0">
                  <c:v>0.39331341136177927</c:v>
                </c:pt>
                <c:pt idx="1">
                  <c:v>0</c:v>
                </c:pt>
                <c:pt idx="2">
                  <c:v>0.73718136141715862</c:v>
                </c:pt>
                <c:pt idx="3">
                  <c:v>0.21786153224684665</c:v>
                </c:pt>
                <c:pt idx="4">
                  <c:v>0.63932598191054402</c:v>
                </c:pt>
                <c:pt idx="5">
                  <c:v>0</c:v>
                </c:pt>
                <c:pt idx="6">
                  <c:v>0</c:v>
                </c:pt>
                <c:pt idx="7">
                  <c:v>0.33435068106066412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00824192"/>
        <c:axId val="100825728"/>
      </c:barChart>
      <c:catAx>
        <c:axId val="100824192"/>
        <c:scaling>
          <c:orientation val="minMax"/>
        </c:scaling>
        <c:delete val="0"/>
        <c:axPos val="b"/>
        <c:majorTickMark val="none"/>
        <c:minorTickMark val="none"/>
        <c:tickLblPos val="nextTo"/>
        <c:crossAx val="100825728"/>
        <c:crosses val="autoZero"/>
        <c:auto val="1"/>
        <c:lblAlgn val="ctr"/>
        <c:lblOffset val="100"/>
        <c:noMultiLvlLbl val="0"/>
      </c:catAx>
      <c:valAx>
        <c:axId val="100825728"/>
        <c:scaling>
          <c:orientation val="minMax"/>
        </c:scaling>
        <c:delete val="0"/>
        <c:axPos val="l"/>
        <c:majorGridlines/>
        <c:numFmt formatCode="_ * #,##0_ ;_ * \-#,##0_ ;_ * &quot;-&quot;??_ ;_ @_ " sourceLinked="1"/>
        <c:majorTickMark val="none"/>
        <c:minorTickMark val="none"/>
        <c:tickLblPos val="nextTo"/>
        <c:crossAx val="10082419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[NfN Rapport Sykehus Masterfil 20052015.xlsx]Forsyning!Pivottabell17</c:name>
    <c:fmtId val="32"/>
  </c:pivotSource>
  <c:chart>
    <c:title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Forsyning!$B$452:$B$453</c:f>
              <c:strCache>
                <c:ptCount val="1"/>
                <c:pt idx="0">
                  <c:v>Mat - våtorganisk (mengde ift rapportert kr i 535)</c:v>
                </c:pt>
              </c:strCache>
            </c:strRef>
          </c:tx>
          <c:invertIfNegative val="0"/>
          <c:cat>
            <c:strRef>
              <c:f>Forsyning!$A$454:$A$462</c:f>
              <c:strCache>
                <c:ptCount val="8"/>
                <c:pt idx="0">
                  <c:v>Ahus</c:v>
                </c:pt>
                <c:pt idx="1">
                  <c:v>HB</c:v>
                </c:pt>
                <c:pt idx="2">
                  <c:v>OUS</c:v>
                </c:pt>
                <c:pt idx="3">
                  <c:v>St.Olav</c:v>
                </c:pt>
                <c:pt idx="4">
                  <c:v>STHF</c:v>
                </c:pt>
                <c:pt idx="5">
                  <c:v>SUS</c:v>
                </c:pt>
                <c:pt idx="6">
                  <c:v>SØ</c:v>
                </c:pt>
                <c:pt idx="7">
                  <c:v>UNN</c:v>
                </c:pt>
              </c:strCache>
            </c:strRef>
          </c:cat>
          <c:val>
            <c:numRef>
              <c:f>Forsyning!$B$454:$B$462</c:f>
              <c:numCache>
                <c:formatCode>_ * #,##0.0_ ;_ * \-#,##0.0_ ;_ * "-"??_ ;_ @_ </c:formatCode>
                <c:ptCount val="8"/>
                <c:pt idx="0">
                  <c:v>0.15256106218751417</c:v>
                </c:pt>
                <c:pt idx="1">
                  <c:v>0.37079483808853747</c:v>
                </c:pt>
                <c:pt idx="2">
                  <c:v>0.13714165150196481</c:v>
                </c:pt>
                <c:pt idx="3">
                  <c:v>0.14488816444806665</c:v>
                </c:pt>
                <c:pt idx="4">
                  <c:v>0.20564615068338715</c:v>
                </c:pt>
                <c:pt idx="5">
                  <c:v>0.33096196459022181</c:v>
                </c:pt>
                <c:pt idx="6">
                  <c:v>0.58757830330694893</c:v>
                </c:pt>
                <c:pt idx="7">
                  <c:v>0.31925667122385942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852096"/>
        <c:axId val="100853632"/>
      </c:barChart>
      <c:catAx>
        <c:axId val="100852096"/>
        <c:scaling>
          <c:orientation val="minMax"/>
        </c:scaling>
        <c:delete val="0"/>
        <c:axPos val="b"/>
        <c:majorTickMark val="out"/>
        <c:minorTickMark val="none"/>
        <c:tickLblPos val="nextTo"/>
        <c:crossAx val="100853632"/>
        <c:crosses val="autoZero"/>
        <c:auto val="1"/>
        <c:lblAlgn val="ctr"/>
        <c:lblOffset val="100"/>
        <c:noMultiLvlLbl val="0"/>
      </c:catAx>
      <c:valAx>
        <c:axId val="100853632"/>
        <c:scaling>
          <c:orientation val="minMax"/>
        </c:scaling>
        <c:delete val="0"/>
        <c:axPos val="l"/>
        <c:majorGridlines/>
        <c:numFmt formatCode="_ * #,##0.0_ ;_ * \-#,##0.0_ ;_ * &quot;-&quot;??_ ;_ @_ " sourceLinked="1"/>
        <c:majorTickMark val="out"/>
        <c:minorTickMark val="none"/>
        <c:tickLblPos val="nextTo"/>
        <c:crossAx val="10085209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[NfN Rapport Sykehus Masterfil 20052015.xlsx]Renhold!Pivottabell18</c:name>
    <c:fmtId val="30"/>
  </c:pivotSource>
  <c:chart>
    <c:title>
      <c:tx>
        <c:rich>
          <a:bodyPr/>
          <a:lstStyle/>
          <a:p>
            <a:pPr algn="ctr" rtl="0">
              <a:defRPr/>
            </a:pPr>
            <a:r>
              <a:rPr lang="en-US"/>
              <a:t>Renholdskostnad i kr per netto renholdt areal 2014</a:t>
            </a:r>
            <a:endParaRPr lang="nb-NO"/>
          </a:p>
        </c:rich>
      </c:tx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</c:pivotFmts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Renhold!$B$3:$B$4</c:f>
              <c:strCache>
                <c:ptCount val="1"/>
                <c:pt idx="0">
                  <c:v>61 Regelmessig renhold </c:v>
                </c:pt>
              </c:strCache>
            </c:strRef>
          </c:tx>
          <c:invertIfNegative val="0"/>
          <c:cat>
            <c:strRef>
              <c:f>Renhold!$A$5:$A$13</c:f>
              <c:strCache>
                <c:ptCount val="8"/>
                <c:pt idx="0">
                  <c:v>Ahus</c:v>
                </c:pt>
                <c:pt idx="1">
                  <c:v>HB</c:v>
                </c:pt>
                <c:pt idx="2">
                  <c:v>OUS</c:v>
                </c:pt>
                <c:pt idx="3">
                  <c:v>St.Olav</c:v>
                </c:pt>
                <c:pt idx="4">
                  <c:v>STHF</c:v>
                </c:pt>
                <c:pt idx="5">
                  <c:v>SUS</c:v>
                </c:pt>
                <c:pt idx="6">
                  <c:v>SØ</c:v>
                </c:pt>
                <c:pt idx="7">
                  <c:v>UNN</c:v>
                </c:pt>
              </c:strCache>
            </c:strRef>
          </c:cat>
          <c:val>
            <c:numRef>
              <c:f>Renhold!$B$5:$B$13</c:f>
              <c:numCache>
                <c:formatCode>_ * #,##0_ ;_ * \-#,##0_ ;_ * "-"??_ ;_ @_ </c:formatCode>
                <c:ptCount val="8"/>
                <c:pt idx="0">
                  <c:v>314.17254900642462</c:v>
                </c:pt>
                <c:pt idx="1">
                  <c:v>409.3832335600473</c:v>
                </c:pt>
                <c:pt idx="2">
                  <c:v>349.41938596739124</c:v>
                </c:pt>
                <c:pt idx="3">
                  <c:v>323.66230677764565</c:v>
                </c:pt>
                <c:pt idx="4">
                  <c:v>291.0839485421223</c:v>
                </c:pt>
                <c:pt idx="5">
                  <c:v>301.7161763051069</c:v>
                </c:pt>
                <c:pt idx="6">
                  <c:v>290.87982832618025</c:v>
                </c:pt>
                <c:pt idx="7">
                  <c:v>253.49993412704464</c:v>
                </c:pt>
              </c:numCache>
            </c:numRef>
          </c:val>
        </c:ser>
        <c:ser>
          <c:idx val="1"/>
          <c:order val="1"/>
          <c:tx>
            <c:strRef>
              <c:f>Renhold!$C$3:$C$4</c:f>
              <c:strCache>
                <c:ptCount val="1"/>
                <c:pt idx="0">
                  <c:v>62 Periodisk renhold </c:v>
                </c:pt>
              </c:strCache>
            </c:strRef>
          </c:tx>
          <c:invertIfNegative val="0"/>
          <c:cat>
            <c:strRef>
              <c:f>Renhold!$A$5:$A$13</c:f>
              <c:strCache>
                <c:ptCount val="8"/>
                <c:pt idx="0">
                  <c:v>Ahus</c:v>
                </c:pt>
                <c:pt idx="1">
                  <c:v>HB</c:v>
                </c:pt>
                <c:pt idx="2">
                  <c:v>OUS</c:v>
                </c:pt>
                <c:pt idx="3">
                  <c:v>St.Olav</c:v>
                </c:pt>
                <c:pt idx="4">
                  <c:v>STHF</c:v>
                </c:pt>
                <c:pt idx="5">
                  <c:v>SUS</c:v>
                </c:pt>
                <c:pt idx="6">
                  <c:v>SØ</c:v>
                </c:pt>
                <c:pt idx="7">
                  <c:v>UNN</c:v>
                </c:pt>
              </c:strCache>
            </c:strRef>
          </c:cat>
          <c:val>
            <c:numRef>
              <c:f>Renhold!$C$5:$C$13</c:f>
              <c:numCache>
                <c:formatCode>_ * #,##0_ ;_ * \-#,##0_ ;_ * "-"??_ ;_ @_ </c:formatCode>
                <c:ptCount val="8"/>
                <c:pt idx="0">
                  <c:v>18.306899443219521</c:v>
                </c:pt>
                <c:pt idx="1">
                  <c:v>20.986013963732127</c:v>
                </c:pt>
                <c:pt idx="2">
                  <c:v>6.8374684650206614</c:v>
                </c:pt>
                <c:pt idx="3">
                  <c:v>18.141668082215052</c:v>
                </c:pt>
                <c:pt idx="4">
                  <c:v>10.687900522410155</c:v>
                </c:pt>
                <c:pt idx="5">
                  <c:v>22.486120669198293</c:v>
                </c:pt>
                <c:pt idx="6">
                  <c:v>35.193133047210303</c:v>
                </c:pt>
                <c:pt idx="7">
                  <c:v>14.519786155584985</c:v>
                </c:pt>
              </c:numCache>
            </c:numRef>
          </c:val>
        </c:ser>
        <c:ser>
          <c:idx val="2"/>
          <c:order val="2"/>
          <c:tx>
            <c:strRef>
              <c:f>Renhold!$D$3:$D$4</c:f>
              <c:strCache>
                <c:ptCount val="1"/>
                <c:pt idx="0">
                  <c:v>63 Ekstraordinært renhold </c:v>
                </c:pt>
              </c:strCache>
            </c:strRef>
          </c:tx>
          <c:invertIfNegative val="0"/>
          <c:cat>
            <c:strRef>
              <c:f>Renhold!$A$5:$A$13</c:f>
              <c:strCache>
                <c:ptCount val="8"/>
                <c:pt idx="0">
                  <c:v>Ahus</c:v>
                </c:pt>
                <c:pt idx="1">
                  <c:v>HB</c:v>
                </c:pt>
                <c:pt idx="2">
                  <c:v>OUS</c:v>
                </c:pt>
                <c:pt idx="3">
                  <c:v>St.Olav</c:v>
                </c:pt>
                <c:pt idx="4">
                  <c:v>STHF</c:v>
                </c:pt>
                <c:pt idx="5">
                  <c:v>SUS</c:v>
                </c:pt>
                <c:pt idx="6">
                  <c:v>SØ</c:v>
                </c:pt>
                <c:pt idx="7">
                  <c:v>UNN</c:v>
                </c:pt>
              </c:strCache>
            </c:strRef>
          </c:cat>
          <c:val>
            <c:numRef>
              <c:f>Renhold!$D$5:$D$13</c:f>
              <c:numCache>
                <c:formatCode>_ * #,##0_ ;_ * \-#,##0_ ;_ * "-"??_ ;_ @_ </c:formatCode>
                <c:ptCount val="8"/>
                <c:pt idx="0">
                  <c:v>0</c:v>
                </c:pt>
                <c:pt idx="1">
                  <c:v>1.2409821266710703</c:v>
                </c:pt>
                <c:pt idx="2">
                  <c:v>0</c:v>
                </c:pt>
                <c:pt idx="3">
                  <c:v>3.8292605984129682</c:v>
                </c:pt>
                <c:pt idx="4">
                  <c:v>0</c:v>
                </c:pt>
                <c:pt idx="5">
                  <c:v>20.990912874628499</c:v>
                </c:pt>
                <c:pt idx="6">
                  <c:v>0</c:v>
                </c:pt>
                <c:pt idx="7">
                  <c:v>6.7190414444898998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02910208"/>
        <c:axId val="102912000"/>
      </c:barChart>
      <c:catAx>
        <c:axId val="102910208"/>
        <c:scaling>
          <c:orientation val="minMax"/>
        </c:scaling>
        <c:delete val="0"/>
        <c:axPos val="b"/>
        <c:majorTickMark val="none"/>
        <c:minorTickMark val="none"/>
        <c:tickLblPos val="nextTo"/>
        <c:crossAx val="102912000"/>
        <c:crosses val="autoZero"/>
        <c:auto val="1"/>
        <c:lblAlgn val="ctr"/>
        <c:lblOffset val="100"/>
        <c:noMultiLvlLbl val="0"/>
      </c:catAx>
      <c:valAx>
        <c:axId val="102912000"/>
        <c:scaling>
          <c:orientation val="minMax"/>
        </c:scaling>
        <c:delete val="0"/>
        <c:axPos val="l"/>
        <c:majorGridlines/>
        <c:numFmt formatCode="_ * #,##0_ ;_ * \-#,##0_ ;_ * &quot;-&quot;??_ ;_ @_ " sourceLinked="1"/>
        <c:majorTickMark val="none"/>
        <c:minorTickMark val="none"/>
        <c:tickLblPos val="nextTo"/>
        <c:crossAx val="10291020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b="1"/>
      </a:pPr>
      <a:endParaRPr lang="nb-NO"/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nb-NO"/>
              <a:t>64</a:t>
            </a:r>
            <a:r>
              <a:rPr lang="nb-NO" baseline="0"/>
              <a:t> Sykehus-spesifikt renhold pr prod.koeff</a:t>
            </a:r>
            <a:endParaRPr lang="nb-NO"/>
          </a:p>
        </c:rich>
      </c:tx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Renhold!$J$16</c:f>
              <c:strCache>
                <c:ptCount val="1"/>
                <c:pt idx="0">
                  <c:v>641 Renhold Sengevask/oppredning </c:v>
                </c:pt>
              </c:strCache>
            </c:strRef>
          </c:tx>
          <c:invertIfNegative val="0"/>
          <c:cat>
            <c:strRef>
              <c:f>Renhold!$I$17:$I$24</c:f>
              <c:strCache>
                <c:ptCount val="8"/>
                <c:pt idx="0">
                  <c:v>Ahus</c:v>
                </c:pt>
                <c:pt idx="1">
                  <c:v>HB</c:v>
                </c:pt>
                <c:pt idx="2">
                  <c:v>OUS</c:v>
                </c:pt>
                <c:pt idx="3">
                  <c:v>St.Olav</c:v>
                </c:pt>
                <c:pt idx="4">
                  <c:v>STHF</c:v>
                </c:pt>
                <c:pt idx="5">
                  <c:v>SUS</c:v>
                </c:pt>
                <c:pt idx="6">
                  <c:v>SØ</c:v>
                </c:pt>
                <c:pt idx="7">
                  <c:v>UNN</c:v>
                </c:pt>
              </c:strCache>
            </c:strRef>
          </c:cat>
          <c:val>
            <c:numRef>
              <c:f>Renhold!$J$17:$J$24</c:f>
              <c:numCache>
                <c:formatCode>_(* #,##0.00_);_(* \(#,##0.00\);_(* "-"??_);_(@_)</c:formatCode>
                <c:ptCount val="8"/>
                <c:pt idx="0">
                  <c:v>6.7198801398628188E-2</c:v>
                </c:pt>
                <c:pt idx="1">
                  <c:v>4.1838611919051388E-2</c:v>
                </c:pt>
                <c:pt idx="2">
                  <c:v>3.0314761715743044E-2</c:v>
                </c:pt>
                <c:pt idx="3">
                  <c:v>0</c:v>
                </c:pt>
                <c:pt idx="4">
                  <c:v>9.5033640485758714E-2</c:v>
                </c:pt>
                <c:pt idx="5">
                  <c:v>3.8473442939910125E-2</c:v>
                </c:pt>
                <c:pt idx="6">
                  <c:v>2.7226474979533798E-2</c:v>
                </c:pt>
                <c:pt idx="7">
                  <c:v>0</c:v>
                </c:pt>
              </c:numCache>
            </c:numRef>
          </c:val>
        </c:ser>
        <c:ser>
          <c:idx val="1"/>
          <c:order val="1"/>
          <c:tx>
            <c:strRef>
              <c:f>Renhold!$K$16</c:f>
              <c:strCache>
                <c:ptCount val="1"/>
                <c:pt idx="0">
                  <c:v>642 Renhold ved smitteutreise </c:v>
                </c:pt>
              </c:strCache>
            </c:strRef>
          </c:tx>
          <c:invertIfNegative val="0"/>
          <c:cat>
            <c:strRef>
              <c:f>Renhold!$I$17:$I$24</c:f>
              <c:strCache>
                <c:ptCount val="8"/>
                <c:pt idx="0">
                  <c:v>Ahus</c:v>
                </c:pt>
                <c:pt idx="1">
                  <c:v>HB</c:v>
                </c:pt>
                <c:pt idx="2">
                  <c:v>OUS</c:v>
                </c:pt>
                <c:pt idx="3">
                  <c:v>St.Olav</c:v>
                </c:pt>
                <c:pt idx="4">
                  <c:v>STHF</c:v>
                </c:pt>
                <c:pt idx="5">
                  <c:v>SUS</c:v>
                </c:pt>
                <c:pt idx="6">
                  <c:v>SØ</c:v>
                </c:pt>
                <c:pt idx="7">
                  <c:v>UNN</c:v>
                </c:pt>
              </c:strCache>
            </c:strRef>
          </c:cat>
          <c:val>
            <c:numRef>
              <c:f>Renhold!$K$17:$K$24</c:f>
              <c:numCache>
                <c:formatCode>_(* #,##0.00_);_(* \(#,##0.00\);_(* "-"??_);_(@_)</c:formatCode>
                <c:ptCount val="8"/>
                <c:pt idx="0">
                  <c:v>2.8057052116294716E-2</c:v>
                </c:pt>
                <c:pt idx="1">
                  <c:v>3.4457630780313734E-4</c:v>
                </c:pt>
                <c:pt idx="2">
                  <c:v>1.0989096239678137E-2</c:v>
                </c:pt>
                <c:pt idx="3">
                  <c:v>9.7407765086190441E-3</c:v>
                </c:pt>
                <c:pt idx="4">
                  <c:v>1.9471937203962026E-2</c:v>
                </c:pt>
                <c:pt idx="5">
                  <c:v>9.0194709086249079E-3</c:v>
                </c:pt>
                <c:pt idx="6">
                  <c:v>0</c:v>
                </c:pt>
                <c:pt idx="7">
                  <c:v>0.10443300214062454</c:v>
                </c:pt>
              </c:numCache>
            </c:numRef>
          </c:val>
        </c:ser>
        <c:ser>
          <c:idx val="2"/>
          <c:order val="2"/>
          <c:tx>
            <c:strRef>
              <c:f>Renhold!$L$16</c:f>
              <c:strCache>
                <c:ptCount val="1"/>
                <c:pt idx="0">
                  <c:v>643 Renhold av fødestuer </c:v>
                </c:pt>
              </c:strCache>
            </c:strRef>
          </c:tx>
          <c:invertIfNegative val="0"/>
          <c:cat>
            <c:strRef>
              <c:f>Renhold!$I$17:$I$24</c:f>
              <c:strCache>
                <c:ptCount val="8"/>
                <c:pt idx="0">
                  <c:v>Ahus</c:v>
                </c:pt>
                <c:pt idx="1">
                  <c:v>HB</c:v>
                </c:pt>
                <c:pt idx="2">
                  <c:v>OUS</c:v>
                </c:pt>
                <c:pt idx="3">
                  <c:v>St.Olav</c:v>
                </c:pt>
                <c:pt idx="4">
                  <c:v>STHF</c:v>
                </c:pt>
                <c:pt idx="5">
                  <c:v>SUS</c:v>
                </c:pt>
                <c:pt idx="6">
                  <c:v>SØ</c:v>
                </c:pt>
                <c:pt idx="7">
                  <c:v>UNN</c:v>
                </c:pt>
              </c:strCache>
            </c:strRef>
          </c:cat>
          <c:val>
            <c:numRef>
              <c:f>Renhold!$L$17:$L$24</c:f>
              <c:numCache>
                <c:formatCode>_(* #,##0.00_);_(* \(#,##0.00\);_(* "-"??_);_(@_)</c:formatCode>
                <c:ptCount val="8"/>
                <c:pt idx="0">
                  <c:v>1.7244722580835665E-2</c:v>
                </c:pt>
                <c:pt idx="1">
                  <c:v>0</c:v>
                </c:pt>
                <c:pt idx="2">
                  <c:v>8.0546002259927821E-3</c:v>
                </c:pt>
                <c:pt idx="3">
                  <c:v>8.0244903326546612E-3</c:v>
                </c:pt>
                <c:pt idx="4">
                  <c:v>1.2555831896890919E-2</c:v>
                </c:pt>
                <c:pt idx="5">
                  <c:v>4.4260810023774846E-3</c:v>
                </c:pt>
                <c:pt idx="6">
                  <c:v>2.2009811529877413E-2</c:v>
                </c:pt>
                <c:pt idx="7">
                  <c:v>0</c:v>
                </c:pt>
              </c:numCache>
            </c:numRef>
          </c:val>
        </c:ser>
        <c:ser>
          <c:idx val="3"/>
          <c:order val="3"/>
          <c:tx>
            <c:strRef>
              <c:f>Renhold!$M$16</c:f>
              <c:strCache>
                <c:ptCount val="1"/>
                <c:pt idx="0">
                  <c:v>644 Renhold av operasjonssaler </c:v>
                </c:pt>
              </c:strCache>
            </c:strRef>
          </c:tx>
          <c:invertIfNegative val="0"/>
          <c:cat>
            <c:strRef>
              <c:f>Renhold!$I$17:$I$24</c:f>
              <c:strCache>
                <c:ptCount val="8"/>
                <c:pt idx="0">
                  <c:v>Ahus</c:v>
                </c:pt>
                <c:pt idx="1">
                  <c:v>HB</c:v>
                </c:pt>
                <c:pt idx="2">
                  <c:v>OUS</c:v>
                </c:pt>
                <c:pt idx="3">
                  <c:v>St.Olav</c:v>
                </c:pt>
                <c:pt idx="4">
                  <c:v>STHF</c:v>
                </c:pt>
                <c:pt idx="5">
                  <c:v>SUS</c:v>
                </c:pt>
                <c:pt idx="6">
                  <c:v>SØ</c:v>
                </c:pt>
                <c:pt idx="7">
                  <c:v>UNN</c:v>
                </c:pt>
              </c:strCache>
            </c:strRef>
          </c:cat>
          <c:val>
            <c:numRef>
              <c:f>Renhold!$M$17:$M$24</c:f>
              <c:numCache>
                <c:formatCode>_(* #,##0.00_);_(* \(#,##0.00\);_(* "-"??_);_(@_)</c:formatCode>
                <c:ptCount val="8"/>
                <c:pt idx="0">
                  <c:v>1.1795678500197979E-2</c:v>
                </c:pt>
                <c:pt idx="1">
                  <c:v>0</c:v>
                </c:pt>
                <c:pt idx="2">
                  <c:v>9.1557588397946268E-2</c:v>
                </c:pt>
                <c:pt idx="3">
                  <c:v>6.1956794338952639E-2</c:v>
                </c:pt>
                <c:pt idx="4">
                  <c:v>0.21139817253865925</c:v>
                </c:pt>
                <c:pt idx="5">
                  <c:v>0</c:v>
                </c:pt>
                <c:pt idx="6">
                  <c:v>0.15339244655826051</c:v>
                </c:pt>
                <c:pt idx="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02977920"/>
        <c:axId val="102979456"/>
      </c:barChart>
      <c:catAx>
        <c:axId val="102977920"/>
        <c:scaling>
          <c:orientation val="minMax"/>
        </c:scaling>
        <c:delete val="0"/>
        <c:axPos val="b"/>
        <c:majorTickMark val="none"/>
        <c:minorTickMark val="none"/>
        <c:tickLblPos val="nextTo"/>
        <c:crossAx val="102979456"/>
        <c:crosses val="autoZero"/>
        <c:auto val="1"/>
        <c:lblAlgn val="ctr"/>
        <c:lblOffset val="100"/>
        <c:noMultiLvlLbl val="0"/>
      </c:catAx>
      <c:valAx>
        <c:axId val="102979456"/>
        <c:scaling>
          <c:orientation val="minMax"/>
        </c:scaling>
        <c:delete val="0"/>
        <c:axPos val="l"/>
        <c:majorGridlines/>
        <c:numFmt formatCode="_(* #,##0.00_);_(* \(#,##0.00\);_(* &quot;-&quot;??_);_(@_)" sourceLinked="1"/>
        <c:majorTickMark val="none"/>
        <c:minorTickMark val="none"/>
        <c:tickLblPos val="nextTo"/>
        <c:crossAx val="10297792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[NfN Rapport Sykehus Masterfil 20052015.xlsx]Renhold!Pivottabell19</c:name>
    <c:fmtId val="30"/>
  </c:pivotSource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>
                <a:effectLst/>
              </a:rPr>
              <a:t>Renholdskostnad 2012-2014.</a:t>
            </a:r>
            <a:endParaRPr lang="nb-NO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200" b="0" i="0" baseline="0">
                <a:effectLst/>
              </a:rPr>
              <a:t>I 2012 og 2013 er tallene i kr pr netto renholdt areal.           </a:t>
            </a:r>
            <a:endParaRPr lang="nb-NO" sz="1200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200" b="0" i="0" baseline="0">
                <a:effectLst/>
              </a:rPr>
              <a:t>2014 er tallene 61-63 kr pr renhold areal, tall 64 i kr pr prod.koeff</a:t>
            </a:r>
            <a:endParaRPr lang="nb-NO" sz="1200">
              <a:effectLst/>
            </a:endParaRPr>
          </a:p>
        </c:rich>
      </c:tx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Renhold!$B$32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multiLvlStrRef>
              <c:f>Renhold!$A$33:$A$42</c:f>
              <c:multiLvlStrCache>
                <c:ptCount val="8"/>
                <c:lvl>
                  <c:pt idx="0">
                    <c:v>Ahus</c:v>
                  </c:pt>
                  <c:pt idx="1">
                    <c:v>HB</c:v>
                  </c:pt>
                  <c:pt idx="2">
                    <c:v>OUS</c:v>
                  </c:pt>
                  <c:pt idx="3">
                    <c:v>St.Olav</c:v>
                  </c:pt>
                  <c:pt idx="4">
                    <c:v>STHF</c:v>
                  </c:pt>
                  <c:pt idx="5">
                    <c:v>SUS</c:v>
                  </c:pt>
                  <c:pt idx="6">
                    <c:v>SØ</c:v>
                  </c:pt>
                  <c:pt idx="7">
                    <c:v>UNN</c:v>
                  </c:pt>
                </c:lvl>
                <c:lvl>
                  <c:pt idx="0">
                    <c:v>6 Renhold</c:v>
                  </c:pt>
                </c:lvl>
              </c:multiLvlStrCache>
            </c:multiLvlStrRef>
          </c:cat>
          <c:val>
            <c:numRef>
              <c:f>Renhold!$B$33:$B$42</c:f>
              <c:numCache>
                <c:formatCode>_ * #,##0_ ;_ * \-#,##0_ ;_ * "-"??_ ;_ @_ </c:formatCode>
                <c:ptCount val="8"/>
                <c:pt idx="0">
                  <c:v>342.06494399999997</c:v>
                </c:pt>
                <c:pt idx="1">
                  <c:v>260.77173199999999</c:v>
                </c:pt>
                <c:pt idx="2">
                  <c:v>389.57396399999993</c:v>
                </c:pt>
                <c:pt idx="3">
                  <c:v>357.90128399999998</c:v>
                </c:pt>
                <c:pt idx="4">
                  <c:v>224.87602799999999</c:v>
                </c:pt>
                <c:pt idx="5">
                  <c:v>368.45884399999994</c:v>
                </c:pt>
                <c:pt idx="6">
                  <c:v>332.66128180049674</c:v>
                </c:pt>
                <c:pt idx="7">
                  <c:v>77.070187999999987</c:v>
                </c:pt>
              </c:numCache>
            </c:numRef>
          </c:val>
        </c:ser>
        <c:ser>
          <c:idx val="1"/>
          <c:order val="1"/>
          <c:tx>
            <c:strRef>
              <c:f>Renhold!$C$32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multiLvlStrRef>
              <c:f>Renhold!$A$33:$A$42</c:f>
              <c:multiLvlStrCache>
                <c:ptCount val="8"/>
                <c:lvl>
                  <c:pt idx="0">
                    <c:v>Ahus</c:v>
                  </c:pt>
                  <c:pt idx="1">
                    <c:v>HB</c:v>
                  </c:pt>
                  <c:pt idx="2">
                    <c:v>OUS</c:v>
                  </c:pt>
                  <c:pt idx="3">
                    <c:v>St.Olav</c:v>
                  </c:pt>
                  <c:pt idx="4">
                    <c:v>STHF</c:v>
                  </c:pt>
                  <c:pt idx="5">
                    <c:v>SUS</c:v>
                  </c:pt>
                  <c:pt idx="6">
                    <c:v>SØ</c:v>
                  </c:pt>
                  <c:pt idx="7">
                    <c:v>UNN</c:v>
                  </c:pt>
                </c:lvl>
                <c:lvl>
                  <c:pt idx="0">
                    <c:v>6 Renhold</c:v>
                  </c:pt>
                </c:lvl>
              </c:multiLvlStrCache>
            </c:multiLvlStrRef>
          </c:cat>
          <c:val>
            <c:numRef>
              <c:f>Renhold!$C$33:$C$42</c:f>
              <c:numCache>
                <c:formatCode>_ * #,##0_ ;_ * \-#,##0_ ;_ * "-"??_ ;_ @_ </c:formatCode>
                <c:ptCount val="8"/>
                <c:pt idx="0">
                  <c:v>427.21719002047087</c:v>
                </c:pt>
                <c:pt idx="1">
                  <c:v>432.36699999999996</c:v>
                </c:pt>
                <c:pt idx="2">
                  <c:v>401.55699999999996</c:v>
                </c:pt>
                <c:pt idx="3">
                  <c:v>451.87999999999994</c:v>
                </c:pt>
                <c:pt idx="4">
                  <c:v>420.11776884066973</c:v>
                </c:pt>
                <c:pt idx="5">
                  <c:v>383.00674342927721</c:v>
                </c:pt>
                <c:pt idx="6">
                  <c:v>430.62817969224051</c:v>
                </c:pt>
                <c:pt idx="7">
                  <c:v>299.50138622349982</c:v>
                </c:pt>
              </c:numCache>
            </c:numRef>
          </c:val>
        </c:ser>
        <c:ser>
          <c:idx val="2"/>
          <c:order val="2"/>
          <c:tx>
            <c:strRef>
              <c:f>Renhold!$D$32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multiLvlStrRef>
              <c:f>Renhold!$A$33:$A$42</c:f>
              <c:multiLvlStrCache>
                <c:ptCount val="8"/>
                <c:lvl>
                  <c:pt idx="0">
                    <c:v>Ahus</c:v>
                  </c:pt>
                  <c:pt idx="1">
                    <c:v>HB</c:v>
                  </c:pt>
                  <c:pt idx="2">
                    <c:v>OUS</c:v>
                  </c:pt>
                  <c:pt idx="3">
                    <c:v>St.Olav</c:v>
                  </c:pt>
                  <c:pt idx="4">
                    <c:v>STHF</c:v>
                  </c:pt>
                  <c:pt idx="5">
                    <c:v>SUS</c:v>
                  </c:pt>
                  <c:pt idx="6">
                    <c:v>SØ</c:v>
                  </c:pt>
                  <c:pt idx="7">
                    <c:v>UNN</c:v>
                  </c:pt>
                </c:lvl>
                <c:lvl>
                  <c:pt idx="0">
                    <c:v>6 Renhold</c:v>
                  </c:pt>
                </c:lvl>
              </c:multiLvlStrCache>
            </c:multiLvlStrRef>
          </c:cat>
          <c:val>
            <c:numRef>
              <c:f>Renhold!$D$33:$D$42</c:f>
              <c:numCache>
                <c:formatCode>_ * #,##0_ ;_ * \-#,##0_ ;_ * "-"??_ ;_ @_ </c:formatCode>
                <c:ptCount val="8"/>
                <c:pt idx="0">
                  <c:v>380.29746677006727</c:v>
                </c:pt>
                <c:pt idx="1">
                  <c:v>452.92781597648428</c:v>
                </c:pt>
                <c:pt idx="2">
                  <c:v>452.40791730404624</c:v>
                </c:pt>
                <c:pt idx="3">
                  <c:v>379.07484239089905</c:v>
                </c:pt>
                <c:pt idx="4">
                  <c:v>361.59623865712649</c:v>
                </c:pt>
                <c:pt idx="5">
                  <c:v>364.02007835772133</c:v>
                </c:pt>
                <c:pt idx="6">
                  <c:v>376.57130397645676</c:v>
                </c:pt>
                <c:pt idx="7">
                  <c:v>292.47541217147807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011456"/>
        <c:axId val="103012992"/>
      </c:barChart>
      <c:catAx>
        <c:axId val="103011456"/>
        <c:scaling>
          <c:orientation val="minMax"/>
        </c:scaling>
        <c:delete val="0"/>
        <c:axPos val="b"/>
        <c:majorTickMark val="none"/>
        <c:minorTickMark val="none"/>
        <c:tickLblPos val="nextTo"/>
        <c:crossAx val="103012992"/>
        <c:crosses val="autoZero"/>
        <c:auto val="1"/>
        <c:lblAlgn val="ctr"/>
        <c:lblOffset val="100"/>
        <c:noMultiLvlLbl val="0"/>
      </c:catAx>
      <c:valAx>
        <c:axId val="103012992"/>
        <c:scaling>
          <c:orientation val="minMax"/>
        </c:scaling>
        <c:delete val="0"/>
        <c:axPos val="l"/>
        <c:majorGridlines/>
        <c:numFmt formatCode="_ * #,##0_ ;_ * \-#,##0_ ;_ * &quot;-&quot;??_ ;_ @_ " sourceLinked="1"/>
        <c:majorTickMark val="none"/>
        <c:minorTickMark val="none"/>
        <c:tickLblPos val="nextTo"/>
        <c:crossAx val="10301145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[NfN Rapport Sykehus Masterfil 20052015.xlsx]Renhold!Pivottabell21</c:name>
    <c:fmtId val="33"/>
  </c:pivotSource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61 Regelmessig renhold i kr per renholdt kvm 2014 </a:t>
            </a:r>
          </a:p>
        </c:rich>
      </c:tx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Renhold!$B$62:$B$63</c:f>
              <c:strCache>
                <c:ptCount val="1"/>
                <c:pt idx="0">
                  <c:v>61 Regelmessig renhold </c:v>
                </c:pt>
              </c:strCache>
            </c:strRef>
          </c:tx>
          <c:invertIfNegative val="0"/>
          <c:cat>
            <c:strRef>
              <c:f>Renhold!$A$64:$A$72</c:f>
              <c:strCache>
                <c:ptCount val="8"/>
                <c:pt idx="0">
                  <c:v>Ahus</c:v>
                </c:pt>
                <c:pt idx="1">
                  <c:v>HB</c:v>
                </c:pt>
                <c:pt idx="2">
                  <c:v>OUS</c:v>
                </c:pt>
                <c:pt idx="3">
                  <c:v>St.Olav</c:v>
                </c:pt>
                <c:pt idx="4">
                  <c:v>STHF</c:v>
                </c:pt>
                <c:pt idx="5">
                  <c:v>SUS</c:v>
                </c:pt>
                <c:pt idx="6">
                  <c:v>SØ</c:v>
                </c:pt>
                <c:pt idx="7">
                  <c:v>UNN</c:v>
                </c:pt>
              </c:strCache>
            </c:strRef>
          </c:cat>
          <c:val>
            <c:numRef>
              <c:f>Renhold!$B$64:$B$72</c:f>
              <c:numCache>
                <c:formatCode>_ * #,##0_ ;_ * \-#,##0_ ;_ * "-"??_ ;_ @_ </c:formatCode>
                <c:ptCount val="8"/>
                <c:pt idx="0">
                  <c:v>314.17254900642462</c:v>
                </c:pt>
                <c:pt idx="1">
                  <c:v>409.3832335600473</c:v>
                </c:pt>
                <c:pt idx="2">
                  <c:v>349.41938596739124</c:v>
                </c:pt>
                <c:pt idx="3">
                  <c:v>323.66230677764565</c:v>
                </c:pt>
                <c:pt idx="4">
                  <c:v>291.0839485421223</c:v>
                </c:pt>
                <c:pt idx="5">
                  <c:v>301.7161763051069</c:v>
                </c:pt>
                <c:pt idx="6">
                  <c:v>290.87982832618025</c:v>
                </c:pt>
                <c:pt idx="7">
                  <c:v>253.49993412704464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056128"/>
        <c:axId val="103057664"/>
      </c:barChart>
      <c:catAx>
        <c:axId val="103056128"/>
        <c:scaling>
          <c:orientation val="minMax"/>
        </c:scaling>
        <c:delete val="0"/>
        <c:axPos val="b"/>
        <c:majorTickMark val="out"/>
        <c:minorTickMark val="none"/>
        <c:tickLblPos val="nextTo"/>
        <c:crossAx val="103057664"/>
        <c:crosses val="autoZero"/>
        <c:auto val="1"/>
        <c:lblAlgn val="ctr"/>
        <c:lblOffset val="100"/>
        <c:noMultiLvlLbl val="0"/>
      </c:catAx>
      <c:valAx>
        <c:axId val="103057664"/>
        <c:scaling>
          <c:orientation val="minMax"/>
        </c:scaling>
        <c:delete val="0"/>
        <c:axPos val="l"/>
        <c:majorGridlines/>
        <c:numFmt formatCode="_ * #,##0_ ;_ * \-#,##0_ ;_ * &quot;-&quot;??_ ;_ @_ " sourceLinked="1"/>
        <c:majorTickMark val="out"/>
        <c:minorTickMark val="none"/>
        <c:tickLblPos val="nextTo"/>
        <c:crossAx val="10305612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nb-NO"/>
              <a:t>61 Regelmessig</a:t>
            </a:r>
            <a:r>
              <a:rPr lang="nb-NO" baseline="0"/>
              <a:t> renhold i kr pr renhold kmv </a:t>
            </a:r>
          </a:p>
          <a:p>
            <a:pPr>
              <a:defRPr/>
            </a:pPr>
            <a:r>
              <a:rPr lang="nb-NO" baseline="0"/>
              <a:t>2012-2014</a:t>
            </a:r>
            <a:endParaRPr lang="nb-NO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Renhold!$F$63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strRef>
              <c:f>Renhold!$E$64:$E$71</c:f>
              <c:strCache>
                <c:ptCount val="8"/>
                <c:pt idx="0">
                  <c:v>Ahus</c:v>
                </c:pt>
                <c:pt idx="1">
                  <c:v>HB</c:v>
                </c:pt>
                <c:pt idx="2">
                  <c:v>OUS</c:v>
                </c:pt>
                <c:pt idx="3">
                  <c:v>St.Olav</c:v>
                </c:pt>
                <c:pt idx="4">
                  <c:v>STHF</c:v>
                </c:pt>
                <c:pt idx="5">
                  <c:v>SUS</c:v>
                </c:pt>
                <c:pt idx="6">
                  <c:v>SØ</c:v>
                </c:pt>
                <c:pt idx="7">
                  <c:v>UNN</c:v>
                </c:pt>
              </c:strCache>
            </c:strRef>
          </c:cat>
          <c:val>
            <c:numRef>
              <c:f>Renhold!$F$64:$F$71</c:f>
              <c:numCache>
                <c:formatCode>General</c:formatCode>
                <c:ptCount val="8"/>
                <c:pt idx="0">
                  <c:v>244</c:v>
                </c:pt>
                <c:pt idx="1">
                  <c:v>238</c:v>
                </c:pt>
                <c:pt idx="2">
                  <c:v>276</c:v>
                </c:pt>
                <c:pt idx="3">
                  <c:v>166</c:v>
                </c:pt>
                <c:pt idx="4">
                  <c:v>251</c:v>
                </c:pt>
                <c:pt idx="5">
                  <c:v>67</c:v>
                </c:pt>
                <c:pt idx="6">
                  <c:v>297</c:v>
                </c:pt>
                <c:pt idx="7">
                  <c:v>327</c:v>
                </c:pt>
              </c:numCache>
            </c:numRef>
          </c:val>
        </c:ser>
        <c:ser>
          <c:idx val="1"/>
          <c:order val="1"/>
          <c:tx>
            <c:strRef>
              <c:f>Renhold!$G$63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Renhold!$E$64:$E$71</c:f>
              <c:strCache>
                <c:ptCount val="8"/>
                <c:pt idx="0">
                  <c:v>Ahus</c:v>
                </c:pt>
                <c:pt idx="1">
                  <c:v>HB</c:v>
                </c:pt>
                <c:pt idx="2">
                  <c:v>OUS</c:v>
                </c:pt>
                <c:pt idx="3">
                  <c:v>St.Olav</c:v>
                </c:pt>
                <c:pt idx="4">
                  <c:v>STHF</c:v>
                </c:pt>
                <c:pt idx="5">
                  <c:v>SUS</c:v>
                </c:pt>
                <c:pt idx="6">
                  <c:v>SØ</c:v>
                </c:pt>
                <c:pt idx="7">
                  <c:v>UNN</c:v>
                </c:pt>
              </c:strCache>
            </c:strRef>
          </c:cat>
          <c:val>
            <c:numRef>
              <c:f>Renhold!$G$64:$G$71</c:f>
              <c:numCache>
                <c:formatCode>General</c:formatCode>
                <c:ptCount val="8"/>
                <c:pt idx="0">
                  <c:v>262</c:v>
                </c:pt>
                <c:pt idx="1">
                  <c:v>331</c:v>
                </c:pt>
                <c:pt idx="2">
                  <c:v>263</c:v>
                </c:pt>
                <c:pt idx="3">
                  <c:v>307</c:v>
                </c:pt>
                <c:pt idx="4">
                  <c:v>389</c:v>
                </c:pt>
                <c:pt idx="5">
                  <c:v>221</c:v>
                </c:pt>
                <c:pt idx="6">
                  <c:v>302</c:v>
                </c:pt>
                <c:pt idx="7">
                  <c:v>293</c:v>
                </c:pt>
              </c:numCache>
            </c:numRef>
          </c:val>
        </c:ser>
        <c:ser>
          <c:idx val="2"/>
          <c:order val="2"/>
          <c:tx>
            <c:strRef>
              <c:f>Renhold!$H$63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strRef>
              <c:f>Renhold!$E$64:$E$71</c:f>
              <c:strCache>
                <c:ptCount val="8"/>
                <c:pt idx="0">
                  <c:v>Ahus</c:v>
                </c:pt>
                <c:pt idx="1">
                  <c:v>HB</c:v>
                </c:pt>
                <c:pt idx="2">
                  <c:v>OUS</c:v>
                </c:pt>
                <c:pt idx="3">
                  <c:v>St.Olav</c:v>
                </c:pt>
                <c:pt idx="4">
                  <c:v>STHF</c:v>
                </c:pt>
                <c:pt idx="5">
                  <c:v>SUS</c:v>
                </c:pt>
                <c:pt idx="6">
                  <c:v>SØ</c:v>
                </c:pt>
                <c:pt idx="7">
                  <c:v>UNN</c:v>
                </c:pt>
              </c:strCache>
            </c:strRef>
          </c:cat>
          <c:val>
            <c:numRef>
              <c:f>Renhold!$H$64:$H$71</c:f>
              <c:numCache>
                <c:formatCode>_ * #,##0_ ;_ * \-#,##0_ ;_ * "-"??_ ;_ @_ </c:formatCode>
                <c:ptCount val="8"/>
                <c:pt idx="0">
                  <c:v>314.17254900642462</c:v>
                </c:pt>
                <c:pt idx="1">
                  <c:v>409.3832335600473</c:v>
                </c:pt>
                <c:pt idx="2">
                  <c:v>349.41938596739124</c:v>
                </c:pt>
                <c:pt idx="3">
                  <c:v>323.66230677764565</c:v>
                </c:pt>
                <c:pt idx="4">
                  <c:v>291.0839485421223</c:v>
                </c:pt>
                <c:pt idx="5">
                  <c:v>301.7161763051069</c:v>
                </c:pt>
                <c:pt idx="6">
                  <c:v>290.87982832618025</c:v>
                </c:pt>
                <c:pt idx="7">
                  <c:v>253.49993412704464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089664"/>
        <c:axId val="103091200"/>
      </c:barChart>
      <c:catAx>
        <c:axId val="103089664"/>
        <c:scaling>
          <c:orientation val="minMax"/>
        </c:scaling>
        <c:delete val="0"/>
        <c:axPos val="b"/>
        <c:majorTickMark val="none"/>
        <c:minorTickMark val="none"/>
        <c:tickLblPos val="nextTo"/>
        <c:crossAx val="103091200"/>
        <c:crosses val="autoZero"/>
        <c:auto val="1"/>
        <c:lblAlgn val="ctr"/>
        <c:lblOffset val="100"/>
        <c:noMultiLvlLbl val="0"/>
      </c:catAx>
      <c:valAx>
        <c:axId val="10309120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0308966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[NfN Rapport Sykehus Masterfil 20052015.xlsx]Renhold!Pivottabell22</c:name>
    <c:fmtId val="26"/>
  </c:pivotSource>
  <c:chart>
    <c:title>
      <c:tx>
        <c:rich>
          <a:bodyPr/>
          <a:lstStyle/>
          <a:p>
            <a:pPr>
              <a:defRPr/>
            </a:pPr>
            <a:r>
              <a:rPr lang="en-US"/>
              <a:t>Renholdsfrekvens = Frekvensveid</a:t>
            </a:r>
            <a:r>
              <a:rPr lang="en-US" baseline="0"/>
              <a:t> areal / renholdt areal 2014</a:t>
            </a:r>
            <a:endParaRPr lang="en-US"/>
          </a:p>
        </c:rich>
      </c:tx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Renhold!$B$92:$B$93</c:f>
              <c:strCache>
                <c:ptCount val="1"/>
                <c:pt idx="0">
                  <c:v>Renholdt nettoareal inklusiv frekvens. (Frekvensveid areal)</c:v>
                </c:pt>
              </c:strCache>
            </c:strRef>
          </c:tx>
          <c:invertIfNegative val="0"/>
          <c:cat>
            <c:strRef>
              <c:f>Renhold!$A$94:$A$102</c:f>
              <c:strCache>
                <c:ptCount val="8"/>
                <c:pt idx="0">
                  <c:v>Ahus</c:v>
                </c:pt>
                <c:pt idx="1">
                  <c:v>HB</c:v>
                </c:pt>
                <c:pt idx="2">
                  <c:v>OUS</c:v>
                </c:pt>
                <c:pt idx="3">
                  <c:v>St.Olav</c:v>
                </c:pt>
                <c:pt idx="4">
                  <c:v>STHF</c:v>
                </c:pt>
                <c:pt idx="5">
                  <c:v>SUS</c:v>
                </c:pt>
                <c:pt idx="6">
                  <c:v>SØ</c:v>
                </c:pt>
                <c:pt idx="7">
                  <c:v>UNN</c:v>
                </c:pt>
              </c:strCache>
            </c:strRef>
          </c:cat>
          <c:val>
            <c:numRef>
              <c:f>Renhold!$B$94:$B$102</c:f>
              <c:numCache>
                <c:formatCode>General</c:formatCode>
                <c:ptCount val="8"/>
                <c:pt idx="0">
                  <c:v>3.51</c:v>
                </c:pt>
                <c:pt idx="1">
                  <c:v>3.7954238280978139</c:v>
                </c:pt>
                <c:pt idx="2">
                  <c:v>4.3886291242947184</c:v>
                </c:pt>
                <c:pt idx="3">
                  <c:v>3.6824480089300882</c:v>
                </c:pt>
                <c:pt idx="4">
                  <c:v>3.3399963708252551</c:v>
                </c:pt>
                <c:pt idx="5">
                  <c:v>3.1184173637965595</c:v>
                </c:pt>
                <c:pt idx="6">
                  <c:v>3.3500059608965187</c:v>
                </c:pt>
                <c:pt idx="7">
                  <c:v>4.9842043587094444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138432"/>
        <c:axId val="103139968"/>
      </c:barChart>
      <c:catAx>
        <c:axId val="103138432"/>
        <c:scaling>
          <c:orientation val="minMax"/>
        </c:scaling>
        <c:delete val="0"/>
        <c:axPos val="b"/>
        <c:majorTickMark val="out"/>
        <c:minorTickMark val="none"/>
        <c:tickLblPos val="nextTo"/>
        <c:crossAx val="103139968"/>
        <c:crosses val="autoZero"/>
        <c:auto val="1"/>
        <c:lblAlgn val="ctr"/>
        <c:lblOffset val="100"/>
        <c:noMultiLvlLbl val="0"/>
      </c:catAx>
      <c:valAx>
        <c:axId val="1031399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31384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61 Regelmessig renhold pr frekvensveid areal 2014</a:t>
            </a:r>
          </a:p>
        </c:rich>
      </c:tx>
      <c:layout>
        <c:manualLayout>
          <c:xMode val="edge"/>
          <c:yMode val="edge"/>
          <c:x val="0.10675251296506517"/>
          <c:y val="2.0779220779220779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Renhold!$F$133</c:f>
              <c:strCache>
                <c:ptCount val="1"/>
                <c:pt idx="0">
                  <c:v>61 Regelmessig renhold pr frekvensveid areal</c:v>
                </c:pt>
              </c:strCache>
            </c:strRef>
          </c:tx>
          <c:invertIfNegative val="0"/>
          <c:cat>
            <c:strRef>
              <c:f>Renhold!$E$134:$E$141</c:f>
              <c:strCache>
                <c:ptCount val="8"/>
                <c:pt idx="0">
                  <c:v>Ahus</c:v>
                </c:pt>
                <c:pt idx="1">
                  <c:v>HB</c:v>
                </c:pt>
                <c:pt idx="2">
                  <c:v>OUS</c:v>
                </c:pt>
                <c:pt idx="3">
                  <c:v>St.Olav</c:v>
                </c:pt>
                <c:pt idx="4">
                  <c:v>STHF</c:v>
                </c:pt>
                <c:pt idx="5">
                  <c:v>SUS</c:v>
                </c:pt>
                <c:pt idx="6">
                  <c:v>SØ</c:v>
                </c:pt>
                <c:pt idx="7">
                  <c:v>UNN</c:v>
                </c:pt>
              </c:strCache>
            </c:strRef>
          </c:cat>
          <c:val>
            <c:numRef>
              <c:f>Renhold!$F$134:$F$141</c:f>
              <c:numCache>
                <c:formatCode>_ * #,##0_ ;_ * \-#,##0_ ;_ * "-"??_ ;_ @_ </c:formatCode>
                <c:ptCount val="8"/>
                <c:pt idx="0">
                  <c:v>89.507848719779105</c:v>
                </c:pt>
                <c:pt idx="1">
                  <c:v>107.86232370923948</c:v>
                </c:pt>
                <c:pt idx="2">
                  <c:v>79.619256052662053</c:v>
                </c:pt>
                <c:pt idx="3">
                  <c:v>87.893245469522242</c:v>
                </c:pt>
                <c:pt idx="4">
                  <c:v>87.150977493487659</c:v>
                </c:pt>
                <c:pt idx="5">
                  <c:v>96.75298111404129</c:v>
                </c:pt>
                <c:pt idx="6">
                  <c:v>86.829644998104982</c:v>
                </c:pt>
                <c:pt idx="7">
                  <c:v>50.86066218052968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178240"/>
        <c:axId val="103179776"/>
      </c:barChart>
      <c:catAx>
        <c:axId val="103178240"/>
        <c:scaling>
          <c:orientation val="minMax"/>
        </c:scaling>
        <c:delete val="0"/>
        <c:axPos val="b"/>
        <c:majorTickMark val="out"/>
        <c:minorTickMark val="none"/>
        <c:tickLblPos val="nextTo"/>
        <c:crossAx val="103179776"/>
        <c:crosses val="autoZero"/>
        <c:auto val="1"/>
        <c:lblAlgn val="ctr"/>
        <c:lblOffset val="100"/>
        <c:noMultiLvlLbl val="0"/>
      </c:catAx>
      <c:valAx>
        <c:axId val="103179776"/>
        <c:scaling>
          <c:orientation val="minMax"/>
        </c:scaling>
        <c:delete val="0"/>
        <c:axPos val="l"/>
        <c:majorGridlines/>
        <c:numFmt formatCode="_ * #,##0_ ;_ * \-#,##0_ ;_ * &quot;-&quot;??_ ;_ @_ " sourceLinked="1"/>
        <c:majorTickMark val="out"/>
        <c:minorTickMark val="none"/>
        <c:tickLblPos val="nextTo"/>
        <c:crossAx val="10317824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[NfN Rapport Sykehus Masterfil 20052015.xlsx]Bakgrunnsinfo!Pivottabell7</c:name>
    <c:fmtId val="11"/>
  </c:pivotSource>
  <c:chart>
    <c:title>
      <c:tx>
        <c:rich>
          <a:bodyPr/>
          <a:lstStyle/>
          <a:p>
            <a:pPr>
              <a:defRPr/>
            </a:pPr>
            <a:r>
              <a:rPr lang="en-US" sz="1800" b="1" i="0" u="none" strike="noStrike" baseline="0" dirty="0" smtClean="0">
                <a:effectLst/>
              </a:rPr>
              <a:t>Post 4 </a:t>
            </a:r>
            <a:r>
              <a:rPr lang="en-US" sz="1800" b="1" i="0" u="none" strike="noStrike" baseline="0" dirty="0" err="1" smtClean="0">
                <a:effectLst/>
              </a:rPr>
              <a:t>Andel</a:t>
            </a:r>
            <a:r>
              <a:rPr lang="en-US" sz="1800" b="1" i="0" u="none" strike="noStrike" baseline="0" dirty="0" smtClean="0">
                <a:effectLst/>
              </a:rPr>
              <a:t> </a:t>
            </a:r>
            <a:r>
              <a:rPr lang="en-US" sz="1800" b="1" i="0" u="none" strike="noStrike" baseline="0" dirty="0">
                <a:effectLst/>
              </a:rPr>
              <a:t>Drift/FM, </a:t>
            </a:r>
            <a:r>
              <a:rPr lang="en-US" sz="1800" b="1" i="0" u="none" strike="noStrike" baseline="0" dirty="0" err="1">
                <a:effectLst/>
              </a:rPr>
              <a:t>Investering</a:t>
            </a:r>
            <a:r>
              <a:rPr lang="en-US" sz="1800" b="1" i="0" u="none" strike="noStrike" baseline="0" dirty="0">
                <a:effectLst/>
              </a:rPr>
              <a:t>/FM og Drift/</a:t>
            </a:r>
            <a:r>
              <a:rPr lang="en-US" sz="1800" b="1" i="0" u="none" strike="noStrike" baseline="0" dirty="0" err="1">
                <a:effectLst/>
              </a:rPr>
              <a:t>klinikk</a:t>
            </a:r>
            <a:r>
              <a:rPr lang="en-US" sz="1800" b="1" i="0" u="none" strike="noStrike" baseline="0" dirty="0">
                <a:effectLst/>
              </a:rPr>
              <a:t> </a:t>
            </a:r>
            <a:endParaRPr lang="en-US" sz="1800" b="1" i="0" u="none" strike="noStrike" baseline="0" dirty="0" smtClean="0">
              <a:effectLst/>
            </a:endParaRPr>
          </a:p>
          <a:p>
            <a:pPr>
              <a:defRPr/>
            </a:pPr>
            <a:r>
              <a:rPr lang="en-US" sz="1800" b="1" i="0" u="none" strike="noStrike" baseline="0" dirty="0" err="1" smtClean="0">
                <a:effectLst/>
              </a:rPr>
              <a:t>kr</a:t>
            </a:r>
            <a:r>
              <a:rPr lang="en-US" sz="1800" b="1" i="0" u="none" strike="noStrike" baseline="0" dirty="0" smtClean="0">
                <a:effectLst/>
              </a:rPr>
              <a:t> </a:t>
            </a:r>
            <a:r>
              <a:rPr lang="en-US" sz="1800" b="1" i="0" u="none" strike="noStrike" baseline="0" dirty="0">
                <a:effectLst/>
              </a:rPr>
              <a:t>per </a:t>
            </a:r>
            <a:r>
              <a:rPr lang="en-US" sz="1800" b="1" i="0" u="none" strike="noStrike" baseline="0" dirty="0" err="1">
                <a:effectLst/>
              </a:rPr>
              <a:t>kvm</a:t>
            </a:r>
            <a:r>
              <a:rPr lang="en-US" sz="1800" b="1" i="0" u="none" strike="noStrike" baseline="0" dirty="0">
                <a:effectLst/>
              </a:rPr>
              <a:t> 2014</a:t>
            </a:r>
            <a:endParaRPr lang="nb-NO" dirty="0"/>
          </a:p>
        </c:rich>
      </c:tx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7.0084474740901806E-2"/>
          <c:y val="8.9217063129941543E-2"/>
          <c:w val="0.81653551391115275"/>
          <c:h val="0.8139082404254358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Bakgrunnsinfo!$B$142</c:f>
              <c:strCache>
                <c:ptCount val="1"/>
                <c:pt idx="0">
                  <c:v>Drift FM</c:v>
                </c:pt>
              </c:strCache>
            </c:strRef>
          </c:tx>
          <c:invertIfNegative val="0"/>
          <c:cat>
            <c:multiLvlStrRef>
              <c:f>Bakgrunnsinfo!$A$143:$A$152</c:f>
              <c:multiLvlStrCache>
                <c:ptCount val="8"/>
                <c:lvl>
                  <c:pt idx="0">
                    <c:v>Ahus</c:v>
                  </c:pt>
                  <c:pt idx="1">
                    <c:v>HB</c:v>
                  </c:pt>
                  <c:pt idx="2">
                    <c:v>OUS</c:v>
                  </c:pt>
                  <c:pt idx="3">
                    <c:v>St.Olav</c:v>
                  </c:pt>
                  <c:pt idx="4">
                    <c:v>STHF</c:v>
                  </c:pt>
                  <c:pt idx="5">
                    <c:v>SUS</c:v>
                  </c:pt>
                  <c:pt idx="6">
                    <c:v>SØ</c:v>
                  </c:pt>
                  <c:pt idx="7">
                    <c:v>UNN</c:v>
                  </c:pt>
                </c:lvl>
                <c:lvl>
                  <c:pt idx="0">
                    <c:v>4 Utvikling og utskftningskostnader </c:v>
                  </c:pt>
                </c:lvl>
              </c:multiLvlStrCache>
            </c:multiLvlStrRef>
          </c:cat>
          <c:val>
            <c:numRef>
              <c:f>Bakgrunnsinfo!$B$143:$B$152</c:f>
              <c:numCache>
                <c:formatCode>_ * #,##0_ ;_ * \-#,##0_ ;_ * "-"??_ ;_ @_ </c:formatCode>
                <c:ptCount val="8"/>
                <c:pt idx="0">
                  <c:v>23.660161277464951</c:v>
                </c:pt>
                <c:pt idx="1">
                  <c:v>12.470701600321645</c:v>
                </c:pt>
                <c:pt idx="2">
                  <c:v>0</c:v>
                </c:pt>
                <c:pt idx="3">
                  <c:v>6.8196904814588253</c:v>
                </c:pt>
                <c:pt idx="4">
                  <c:v>150.21098026517518</c:v>
                </c:pt>
                <c:pt idx="5">
                  <c:v>400.55879307928444</c:v>
                </c:pt>
                <c:pt idx="6">
                  <c:v>0</c:v>
                </c:pt>
                <c:pt idx="7">
                  <c:v>140.27830323994195</c:v>
                </c:pt>
              </c:numCache>
            </c:numRef>
          </c:val>
        </c:ser>
        <c:ser>
          <c:idx val="1"/>
          <c:order val="1"/>
          <c:tx>
            <c:strRef>
              <c:f>Bakgrunnsinfo!$C$142</c:f>
              <c:strCache>
                <c:ptCount val="1"/>
                <c:pt idx="0">
                  <c:v>Invest FM</c:v>
                </c:pt>
              </c:strCache>
            </c:strRef>
          </c:tx>
          <c:invertIfNegative val="0"/>
          <c:cat>
            <c:multiLvlStrRef>
              <c:f>Bakgrunnsinfo!$A$143:$A$152</c:f>
              <c:multiLvlStrCache>
                <c:ptCount val="8"/>
                <c:lvl>
                  <c:pt idx="0">
                    <c:v>Ahus</c:v>
                  </c:pt>
                  <c:pt idx="1">
                    <c:v>HB</c:v>
                  </c:pt>
                  <c:pt idx="2">
                    <c:v>OUS</c:v>
                  </c:pt>
                  <c:pt idx="3">
                    <c:v>St.Olav</c:v>
                  </c:pt>
                  <c:pt idx="4">
                    <c:v>STHF</c:v>
                  </c:pt>
                  <c:pt idx="5">
                    <c:v>SUS</c:v>
                  </c:pt>
                  <c:pt idx="6">
                    <c:v>SØ</c:v>
                  </c:pt>
                  <c:pt idx="7">
                    <c:v>UNN</c:v>
                  </c:pt>
                </c:lvl>
                <c:lvl>
                  <c:pt idx="0">
                    <c:v>4 Utvikling og utskftningskostnader </c:v>
                  </c:pt>
                </c:lvl>
              </c:multiLvlStrCache>
            </c:multiLvlStrRef>
          </c:cat>
          <c:val>
            <c:numRef>
              <c:f>Bakgrunnsinfo!$C$143:$C$152</c:f>
              <c:numCache>
                <c:formatCode>_ * #,##0_ ;_ * \-#,##0_ ;_ * "-"??_ ;_ @_ </c:formatCode>
                <c:ptCount val="8"/>
                <c:pt idx="0">
                  <c:v>165.80383802805477</c:v>
                </c:pt>
                <c:pt idx="1">
                  <c:v>222.08600996689827</c:v>
                </c:pt>
                <c:pt idx="2">
                  <c:v>594.39402620758733</c:v>
                </c:pt>
                <c:pt idx="3">
                  <c:v>85.868617318981137</c:v>
                </c:pt>
                <c:pt idx="4">
                  <c:v>0</c:v>
                </c:pt>
                <c:pt idx="5">
                  <c:v>0</c:v>
                </c:pt>
                <c:pt idx="6">
                  <c:v>446.6597421021965</c:v>
                </c:pt>
                <c:pt idx="7">
                  <c:v>559.55830689854452</c:v>
                </c:pt>
              </c:numCache>
            </c:numRef>
          </c:val>
        </c:ser>
        <c:ser>
          <c:idx val="2"/>
          <c:order val="2"/>
          <c:tx>
            <c:strRef>
              <c:f>Bakgrunnsinfo!$D$142</c:f>
              <c:strCache>
                <c:ptCount val="1"/>
                <c:pt idx="0">
                  <c:v>Drift Klinikk</c:v>
                </c:pt>
              </c:strCache>
            </c:strRef>
          </c:tx>
          <c:invertIfNegative val="0"/>
          <c:cat>
            <c:multiLvlStrRef>
              <c:f>Bakgrunnsinfo!$A$143:$A$152</c:f>
              <c:multiLvlStrCache>
                <c:ptCount val="8"/>
                <c:lvl>
                  <c:pt idx="0">
                    <c:v>Ahus</c:v>
                  </c:pt>
                  <c:pt idx="1">
                    <c:v>HB</c:v>
                  </c:pt>
                  <c:pt idx="2">
                    <c:v>OUS</c:v>
                  </c:pt>
                  <c:pt idx="3">
                    <c:v>St.Olav</c:v>
                  </c:pt>
                  <c:pt idx="4">
                    <c:v>STHF</c:v>
                  </c:pt>
                  <c:pt idx="5">
                    <c:v>SUS</c:v>
                  </c:pt>
                  <c:pt idx="6">
                    <c:v>SØ</c:v>
                  </c:pt>
                  <c:pt idx="7">
                    <c:v>UNN</c:v>
                  </c:pt>
                </c:lvl>
                <c:lvl>
                  <c:pt idx="0">
                    <c:v>4 Utvikling og utskftningskostnader </c:v>
                  </c:pt>
                </c:lvl>
              </c:multiLvlStrCache>
            </c:multiLvlStrRef>
          </c:cat>
          <c:val>
            <c:numRef>
              <c:f>Bakgrunnsinfo!$D$143:$D$152</c:f>
              <c:numCache>
                <c:formatCode>_ * #,##0_ ;_ * \-#,##0_ ;_ * "-"??_ ;_ @_ </c:formatCode>
                <c:ptCount val="8"/>
                <c:pt idx="0">
                  <c:v>18.946143760090031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49220608"/>
        <c:axId val="49226496"/>
      </c:barChart>
      <c:catAx>
        <c:axId val="49220608"/>
        <c:scaling>
          <c:orientation val="minMax"/>
        </c:scaling>
        <c:delete val="0"/>
        <c:axPos val="b"/>
        <c:majorTickMark val="none"/>
        <c:minorTickMark val="none"/>
        <c:tickLblPos val="nextTo"/>
        <c:crossAx val="49226496"/>
        <c:crosses val="autoZero"/>
        <c:auto val="1"/>
        <c:lblAlgn val="ctr"/>
        <c:lblOffset val="100"/>
        <c:noMultiLvlLbl val="0"/>
      </c:catAx>
      <c:valAx>
        <c:axId val="49226496"/>
        <c:scaling>
          <c:orientation val="minMax"/>
        </c:scaling>
        <c:delete val="0"/>
        <c:axPos val="l"/>
        <c:majorGridlines/>
        <c:numFmt formatCode="_ * #,##0_ ;_ * \-#,##0_ ;_ * &quot;-&quot;??_ ;_ @_ " sourceLinked="1"/>
        <c:majorTickMark val="none"/>
        <c:minorTickMark val="none"/>
        <c:tickLblPos val="nextTo"/>
        <c:crossAx val="4922060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nb-NO" dirty="0" smtClean="0"/>
              <a:t>Renholdt </a:t>
            </a:r>
            <a:r>
              <a:rPr lang="nb-NO" dirty="0"/>
              <a:t>areal </a:t>
            </a:r>
            <a:r>
              <a:rPr lang="nb-NO" dirty="0" err="1"/>
              <a:t>ift</a:t>
            </a:r>
            <a:r>
              <a:rPr lang="nb-NO" dirty="0"/>
              <a:t> brutto </a:t>
            </a:r>
            <a:r>
              <a:rPr lang="nb-NO" dirty="0" smtClean="0"/>
              <a:t>areal</a:t>
            </a:r>
            <a:endParaRPr lang="nb-NO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Renhold!$F$173</c:f>
              <c:strCache>
                <c:ptCount val="1"/>
                <c:pt idx="0">
                  <c:v>Renholdt areal</c:v>
                </c:pt>
              </c:strCache>
            </c:strRef>
          </c:tx>
          <c:invertIfNegative val="0"/>
          <c:cat>
            <c:strRef>
              <c:f>Renhold!$E$174:$E$181</c:f>
              <c:strCache>
                <c:ptCount val="8"/>
                <c:pt idx="0">
                  <c:v>Ahus</c:v>
                </c:pt>
                <c:pt idx="1">
                  <c:v>HB</c:v>
                </c:pt>
                <c:pt idx="2">
                  <c:v>OUS</c:v>
                </c:pt>
                <c:pt idx="3">
                  <c:v>St.Olav</c:v>
                </c:pt>
                <c:pt idx="4">
                  <c:v>STHF</c:v>
                </c:pt>
                <c:pt idx="5">
                  <c:v>SUS</c:v>
                </c:pt>
                <c:pt idx="6">
                  <c:v>SØ</c:v>
                </c:pt>
                <c:pt idx="7">
                  <c:v>UNN</c:v>
                </c:pt>
              </c:strCache>
            </c:strRef>
          </c:cat>
          <c:val>
            <c:numRef>
              <c:f>Renhold!$F$174:$F$181</c:f>
              <c:numCache>
                <c:formatCode>0%</c:formatCode>
                <c:ptCount val="8"/>
                <c:pt idx="0">
                  <c:v>0.70530556483865159</c:v>
                </c:pt>
                <c:pt idx="1">
                  <c:v>0.69373407604408799</c:v>
                </c:pt>
                <c:pt idx="2">
                  <c:v>0.49834318125986493</c:v>
                </c:pt>
                <c:pt idx="3">
                  <c:v>0.5363729841596272</c:v>
                </c:pt>
                <c:pt idx="4">
                  <c:v>0.59959685962812592</c:v>
                </c:pt>
                <c:pt idx="5">
                  <c:v>0.70148595557685445</c:v>
                </c:pt>
                <c:pt idx="6">
                  <c:v>0.84999873331137743</c:v>
                </c:pt>
                <c:pt idx="7">
                  <c:v>0.59958258671511544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189504"/>
        <c:axId val="104530688"/>
      </c:barChart>
      <c:catAx>
        <c:axId val="103189504"/>
        <c:scaling>
          <c:orientation val="minMax"/>
        </c:scaling>
        <c:delete val="0"/>
        <c:axPos val="b"/>
        <c:majorTickMark val="out"/>
        <c:minorTickMark val="none"/>
        <c:tickLblPos val="nextTo"/>
        <c:crossAx val="104530688"/>
        <c:crosses val="autoZero"/>
        <c:auto val="1"/>
        <c:lblAlgn val="ctr"/>
        <c:lblOffset val="100"/>
        <c:noMultiLvlLbl val="0"/>
      </c:catAx>
      <c:valAx>
        <c:axId val="10453068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0318950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[NfN Rapport Sykehus Masterfil 20052015.xlsx]Renhold!Pivottabell1</c:name>
    <c:fmtId val="34"/>
  </c:pivotSource>
  <c:chart>
    <c:title>
      <c:tx>
        <c:rich>
          <a:bodyPr/>
          <a:lstStyle/>
          <a:p>
            <a:pPr>
              <a:defRPr/>
            </a:pPr>
            <a:r>
              <a:rPr lang="nb-NO" dirty="0" err="1"/>
              <a:t>Renholdskostnader</a:t>
            </a:r>
            <a:r>
              <a:rPr lang="nb-NO" baseline="0" dirty="0"/>
              <a:t> i 2014. </a:t>
            </a:r>
            <a:endParaRPr lang="nb-NO" baseline="0" dirty="0" smtClean="0"/>
          </a:p>
          <a:p>
            <a:pPr>
              <a:defRPr/>
            </a:pPr>
            <a:r>
              <a:rPr lang="nb-NO" baseline="0" dirty="0" smtClean="0"/>
              <a:t>61-63 </a:t>
            </a:r>
            <a:r>
              <a:rPr lang="nb-NO" baseline="0" dirty="0"/>
              <a:t>i kr pr renhold areal. </a:t>
            </a:r>
            <a:r>
              <a:rPr lang="nb-NO" baseline="0" dirty="0" smtClean="0"/>
              <a:t>64 </a:t>
            </a:r>
            <a:r>
              <a:rPr lang="nb-NO" baseline="0" dirty="0"/>
              <a:t>i kr pr </a:t>
            </a:r>
            <a:r>
              <a:rPr lang="nb-NO" baseline="0" dirty="0" err="1"/>
              <a:t>prod.koeff</a:t>
            </a:r>
            <a:endParaRPr lang="nb-NO" dirty="0"/>
          </a:p>
        </c:rich>
      </c:tx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</c:pivotFmts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Renhold!$B$199:$B$200</c:f>
              <c:strCache>
                <c:ptCount val="1"/>
                <c:pt idx="0">
                  <c:v>61 Regelmessig renhold </c:v>
                </c:pt>
              </c:strCache>
            </c:strRef>
          </c:tx>
          <c:invertIfNegative val="0"/>
          <c:cat>
            <c:strRef>
              <c:f>Renhold!$A$201:$A$209</c:f>
              <c:strCache>
                <c:ptCount val="8"/>
                <c:pt idx="0">
                  <c:v>Ahus</c:v>
                </c:pt>
                <c:pt idx="1">
                  <c:v>HB</c:v>
                </c:pt>
                <c:pt idx="2">
                  <c:v>OUS</c:v>
                </c:pt>
                <c:pt idx="3">
                  <c:v>St.Olav</c:v>
                </c:pt>
                <c:pt idx="4">
                  <c:v>STHF</c:v>
                </c:pt>
                <c:pt idx="5">
                  <c:v>SUS</c:v>
                </c:pt>
                <c:pt idx="6">
                  <c:v>SØ</c:v>
                </c:pt>
                <c:pt idx="7">
                  <c:v>UNN</c:v>
                </c:pt>
              </c:strCache>
            </c:strRef>
          </c:cat>
          <c:val>
            <c:numRef>
              <c:f>Renhold!$B$201:$B$209</c:f>
              <c:numCache>
                <c:formatCode>_ * #,##0_ ;_ * \-#,##0_ ;_ * "-"??_ ;_ @_ </c:formatCode>
                <c:ptCount val="8"/>
                <c:pt idx="0">
                  <c:v>314.17254900642462</c:v>
                </c:pt>
                <c:pt idx="1">
                  <c:v>409.3832335600473</c:v>
                </c:pt>
                <c:pt idx="2">
                  <c:v>349.41938596739124</c:v>
                </c:pt>
                <c:pt idx="3">
                  <c:v>323.66230677764565</c:v>
                </c:pt>
                <c:pt idx="4">
                  <c:v>291.0839485421223</c:v>
                </c:pt>
                <c:pt idx="5">
                  <c:v>301.7161763051069</c:v>
                </c:pt>
                <c:pt idx="6">
                  <c:v>290.87982832618025</c:v>
                </c:pt>
                <c:pt idx="7">
                  <c:v>253.49993412704464</c:v>
                </c:pt>
              </c:numCache>
            </c:numRef>
          </c:val>
        </c:ser>
        <c:ser>
          <c:idx val="1"/>
          <c:order val="1"/>
          <c:tx>
            <c:strRef>
              <c:f>Renhold!$C$199:$C$200</c:f>
              <c:strCache>
                <c:ptCount val="1"/>
                <c:pt idx="0">
                  <c:v>62 Periodisk renhold </c:v>
                </c:pt>
              </c:strCache>
            </c:strRef>
          </c:tx>
          <c:invertIfNegative val="0"/>
          <c:cat>
            <c:strRef>
              <c:f>Renhold!$A$201:$A$209</c:f>
              <c:strCache>
                <c:ptCount val="8"/>
                <c:pt idx="0">
                  <c:v>Ahus</c:v>
                </c:pt>
                <c:pt idx="1">
                  <c:v>HB</c:v>
                </c:pt>
                <c:pt idx="2">
                  <c:v>OUS</c:v>
                </c:pt>
                <c:pt idx="3">
                  <c:v>St.Olav</c:v>
                </c:pt>
                <c:pt idx="4">
                  <c:v>STHF</c:v>
                </c:pt>
                <c:pt idx="5">
                  <c:v>SUS</c:v>
                </c:pt>
                <c:pt idx="6">
                  <c:v>SØ</c:v>
                </c:pt>
                <c:pt idx="7">
                  <c:v>UNN</c:v>
                </c:pt>
              </c:strCache>
            </c:strRef>
          </c:cat>
          <c:val>
            <c:numRef>
              <c:f>Renhold!$C$201:$C$209</c:f>
              <c:numCache>
                <c:formatCode>_ * #,##0_ ;_ * \-#,##0_ ;_ * "-"??_ ;_ @_ </c:formatCode>
                <c:ptCount val="8"/>
                <c:pt idx="0">
                  <c:v>18.306899443219521</c:v>
                </c:pt>
                <c:pt idx="1">
                  <c:v>20.986013963732127</c:v>
                </c:pt>
                <c:pt idx="2">
                  <c:v>6.8374684650206614</c:v>
                </c:pt>
                <c:pt idx="3">
                  <c:v>18.141668082215052</c:v>
                </c:pt>
                <c:pt idx="4">
                  <c:v>10.687900522410155</c:v>
                </c:pt>
                <c:pt idx="5">
                  <c:v>22.486120669198293</c:v>
                </c:pt>
                <c:pt idx="6">
                  <c:v>35.193133047210303</c:v>
                </c:pt>
                <c:pt idx="7">
                  <c:v>14.519786155584985</c:v>
                </c:pt>
              </c:numCache>
            </c:numRef>
          </c:val>
        </c:ser>
        <c:ser>
          <c:idx val="2"/>
          <c:order val="2"/>
          <c:tx>
            <c:strRef>
              <c:f>Renhold!$D$199:$D$200</c:f>
              <c:strCache>
                <c:ptCount val="1"/>
                <c:pt idx="0">
                  <c:v>63 Ekstraordinært renhold </c:v>
                </c:pt>
              </c:strCache>
            </c:strRef>
          </c:tx>
          <c:invertIfNegative val="0"/>
          <c:cat>
            <c:strRef>
              <c:f>Renhold!$A$201:$A$209</c:f>
              <c:strCache>
                <c:ptCount val="8"/>
                <c:pt idx="0">
                  <c:v>Ahus</c:v>
                </c:pt>
                <c:pt idx="1">
                  <c:v>HB</c:v>
                </c:pt>
                <c:pt idx="2">
                  <c:v>OUS</c:v>
                </c:pt>
                <c:pt idx="3">
                  <c:v>St.Olav</c:v>
                </c:pt>
                <c:pt idx="4">
                  <c:v>STHF</c:v>
                </c:pt>
                <c:pt idx="5">
                  <c:v>SUS</c:v>
                </c:pt>
                <c:pt idx="6">
                  <c:v>SØ</c:v>
                </c:pt>
                <c:pt idx="7">
                  <c:v>UNN</c:v>
                </c:pt>
              </c:strCache>
            </c:strRef>
          </c:cat>
          <c:val>
            <c:numRef>
              <c:f>Renhold!$D$201:$D$209</c:f>
              <c:numCache>
                <c:formatCode>_ * #,##0_ ;_ * \-#,##0_ ;_ * "-"??_ ;_ @_ </c:formatCode>
                <c:ptCount val="8"/>
                <c:pt idx="0">
                  <c:v>0</c:v>
                </c:pt>
                <c:pt idx="1">
                  <c:v>1.2409821266710703</c:v>
                </c:pt>
                <c:pt idx="2">
                  <c:v>0</c:v>
                </c:pt>
                <c:pt idx="3">
                  <c:v>3.8292605984129682</c:v>
                </c:pt>
                <c:pt idx="4">
                  <c:v>0</c:v>
                </c:pt>
                <c:pt idx="5">
                  <c:v>20.990912874628499</c:v>
                </c:pt>
                <c:pt idx="6">
                  <c:v>0</c:v>
                </c:pt>
                <c:pt idx="7">
                  <c:v>6.7190414444898998</c:v>
                </c:pt>
              </c:numCache>
            </c:numRef>
          </c:val>
        </c:ser>
        <c:ser>
          <c:idx val="3"/>
          <c:order val="3"/>
          <c:tx>
            <c:strRef>
              <c:f>Renhold!$E$199:$E$200</c:f>
              <c:strCache>
                <c:ptCount val="1"/>
                <c:pt idx="0">
                  <c:v>64 Sykehus-spesifikt renhold </c:v>
                </c:pt>
              </c:strCache>
            </c:strRef>
          </c:tx>
          <c:invertIfNegative val="0"/>
          <c:cat>
            <c:strRef>
              <c:f>Renhold!$A$201:$A$209</c:f>
              <c:strCache>
                <c:ptCount val="8"/>
                <c:pt idx="0">
                  <c:v>Ahus</c:v>
                </c:pt>
                <c:pt idx="1">
                  <c:v>HB</c:v>
                </c:pt>
                <c:pt idx="2">
                  <c:v>OUS</c:v>
                </c:pt>
                <c:pt idx="3">
                  <c:v>St.Olav</c:v>
                </c:pt>
                <c:pt idx="4">
                  <c:v>STHF</c:v>
                </c:pt>
                <c:pt idx="5">
                  <c:v>SUS</c:v>
                </c:pt>
                <c:pt idx="6">
                  <c:v>SØ</c:v>
                </c:pt>
                <c:pt idx="7">
                  <c:v>UNN</c:v>
                </c:pt>
              </c:strCache>
            </c:strRef>
          </c:cat>
          <c:val>
            <c:numRef>
              <c:f>Renhold!$E$201:$E$209</c:f>
              <c:numCache>
                <c:formatCode>_ * #,##0_ ;_ * \-#,##0_ ;_ * "-"??_ ;_ @_ </c:formatCode>
                <c:ptCount val="8"/>
                <c:pt idx="0">
                  <c:v>47.818018320423164</c:v>
                </c:pt>
                <c:pt idx="1">
                  <c:v>21.317586326033812</c:v>
                </c:pt>
                <c:pt idx="2">
                  <c:v>96.151062871634309</c:v>
                </c:pt>
                <c:pt idx="3">
                  <c:v>33.441606932625341</c:v>
                </c:pt>
                <c:pt idx="4">
                  <c:v>59.824389592594045</c:v>
                </c:pt>
                <c:pt idx="5">
                  <c:v>18.826868508787641</c:v>
                </c:pt>
                <c:pt idx="6">
                  <c:v>50.498342603066178</c:v>
                </c:pt>
                <c:pt idx="7">
                  <c:v>17.736650444358531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04583936"/>
        <c:axId val="104585472"/>
      </c:barChart>
      <c:catAx>
        <c:axId val="104583936"/>
        <c:scaling>
          <c:orientation val="minMax"/>
        </c:scaling>
        <c:delete val="0"/>
        <c:axPos val="b"/>
        <c:majorTickMark val="none"/>
        <c:minorTickMark val="none"/>
        <c:tickLblPos val="nextTo"/>
        <c:crossAx val="104585472"/>
        <c:crosses val="autoZero"/>
        <c:auto val="1"/>
        <c:lblAlgn val="ctr"/>
        <c:lblOffset val="100"/>
        <c:noMultiLvlLbl val="0"/>
      </c:catAx>
      <c:valAx>
        <c:axId val="104585472"/>
        <c:scaling>
          <c:orientation val="minMax"/>
        </c:scaling>
        <c:delete val="0"/>
        <c:axPos val="l"/>
        <c:majorGridlines/>
        <c:numFmt formatCode="_ * #,##0_ ;_ * \-#,##0_ ;_ * &quot;-&quot;??_ ;_ @_ " sourceLinked="1"/>
        <c:majorTickMark val="none"/>
        <c:minorTickMark val="none"/>
        <c:tickLblPos val="nextTo"/>
        <c:crossAx val="10458393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[NfN Rapport Sykehus Masterfil 20052015.xlsx]Servicetjenester!Pivottabell25</c:name>
    <c:fmtId val="27"/>
  </c:pivotSource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>
                <a:effectLst/>
              </a:rPr>
              <a:t>Servicekostnad i kr per prod. Koeff. 2014</a:t>
            </a:r>
            <a:endParaRPr lang="nb-NO">
              <a:effectLst/>
            </a:endParaRPr>
          </a:p>
        </c:rich>
      </c:tx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</c:pivotFmt>
      <c:pivotFmt>
        <c:idx val="17"/>
        <c:marker>
          <c:symbol val="none"/>
        </c:marker>
      </c:pivotFmt>
      <c:pivotFmt>
        <c:idx val="18"/>
        <c:marker>
          <c:symbol val="none"/>
        </c:marker>
      </c:pivotFmt>
      <c:pivotFmt>
        <c:idx val="19"/>
        <c:marker>
          <c:symbol val="none"/>
        </c:marker>
      </c:pivotFmt>
      <c:pivotFmt>
        <c:idx val="20"/>
        <c:marker>
          <c:symbol val="none"/>
        </c:marker>
      </c:pivotFmt>
      <c:pivotFmt>
        <c:idx val="21"/>
        <c:marker>
          <c:symbol val="none"/>
        </c:marker>
      </c:pivotFmt>
      <c:pivotFmt>
        <c:idx val="22"/>
        <c:marker>
          <c:symbol val="none"/>
        </c:marker>
      </c:pivotFmt>
      <c:pivotFmt>
        <c:idx val="23"/>
        <c:marker>
          <c:symbol val="none"/>
        </c:marker>
      </c:pivotFmt>
      <c:pivotFmt>
        <c:idx val="24"/>
        <c:marker>
          <c:symbol val="none"/>
        </c:marker>
      </c:pivotFmt>
      <c:pivotFmt>
        <c:idx val="25"/>
        <c:marker>
          <c:symbol val="none"/>
        </c:marker>
      </c:pivotFmt>
      <c:pivotFmt>
        <c:idx val="26"/>
        <c:marker>
          <c:symbol val="none"/>
        </c:marker>
      </c:pivotFmt>
      <c:pivotFmt>
        <c:idx val="27"/>
        <c:marker>
          <c:symbol val="none"/>
        </c:marker>
      </c:pivotFmt>
    </c:pivotFmts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Servicetjenester!$B$3:$B$4</c:f>
              <c:strCache>
                <c:ptCount val="1"/>
                <c:pt idx="0">
                  <c:v>71 Vakt og sikkerhet </c:v>
                </c:pt>
              </c:strCache>
            </c:strRef>
          </c:tx>
          <c:invertIfNegative val="0"/>
          <c:cat>
            <c:strRef>
              <c:f>Servicetjenester!$A$5:$A$13</c:f>
              <c:strCache>
                <c:ptCount val="8"/>
                <c:pt idx="0">
                  <c:v>Ahus</c:v>
                </c:pt>
                <c:pt idx="1">
                  <c:v>HB</c:v>
                </c:pt>
                <c:pt idx="2">
                  <c:v>OUS</c:v>
                </c:pt>
                <c:pt idx="3">
                  <c:v>St.Olav</c:v>
                </c:pt>
                <c:pt idx="4">
                  <c:v>STHF</c:v>
                </c:pt>
                <c:pt idx="5">
                  <c:v>SUS</c:v>
                </c:pt>
                <c:pt idx="6">
                  <c:v>SØ</c:v>
                </c:pt>
                <c:pt idx="7">
                  <c:v>UNN</c:v>
                </c:pt>
              </c:strCache>
            </c:strRef>
          </c:cat>
          <c:val>
            <c:numRef>
              <c:f>Servicetjenester!$B$5:$B$13</c:f>
              <c:numCache>
                <c:formatCode>_ * #,##0_ ;_ * \-#,##0_ ;_ * "-"??_ ;_ @_ </c:formatCode>
                <c:ptCount val="8"/>
                <c:pt idx="0">
                  <c:v>73.907959582611454</c:v>
                </c:pt>
                <c:pt idx="1">
                  <c:v>68.771331631471028</c:v>
                </c:pt>
                <c:pt idx="2">
                  <c:v>53.387012827100087</c:v>
                </c:pt>
                <c:pt idx="3">
                  <c:v>41.931391579551232</c:v>
                </c:pt>
                <c:pt idx="4">
                  <c:v>1.225356775122278</c:v>
                </c:pt>
                <c:pt idx="5">
                  <c:v>75.038421678150399</c:v>
                </c:pt>
                <c:pt idx="6">
                  <c:v>70.878828566361818</c:v>
                </c:pt>
                <c:pt idx="7">
                  <c:v>56.200910151992979</c:v>
                </c:pt>
              </c:numCache>
            </c:numRef>
          </c:val>
        </c:ser>
        <c:ser>
          <c:idx val="1"/>
          <c:order val="1"/>
          <c:tx>
            <c:strRef>
              <c:f>Servicetjenester!$C$3:$C$4</c:f>
              <c:strCache>
                <c:ptCount val="1"/>
                <c:pt idx="0">
                  <c:v>72 Sentralbord, resepsjon, kundesenter </c:v>
                </c:pt>
              </c:strCache>
            </c:strRef>
          </c:tx>
          <c:invertIfNegative val="0"/>
          <c:cat>
            <c:strRef>
              <c:f>Servicetjenester!$A$5:$A$13</c:f>
              <c:strCache>
                <c:ptCount val="8"/>
                <c:pt idx="0">
                  <c:v>Ahus</c:v>
                </c:pt>
                <c:pt idx="1">
                  <c:v>HB</c:v>
                </c:pt>
                <c:pt idx="2">
                  <c:v>OUS</c:v>
                </c:pt>
                <c:pt idx="3">
                  <c:v>St.Olav</c:v>
                </c:pt>
                <c:pt idx="4">
                  <c:v>STHF</c:v>
                </c:pt>
                <c:pt idx="5">
                  <c:v>SUS</c:v>
                </c:pt>
                <c:pt idx="6">
                  <c:v>SØ</c:v>
                </c:pt>
                <c:pt idx="7">
                  <c:v>UNN</c:v>
                </c:pt>
              </c:strCache>
            </c:strRef>
          </c:cat>
          <c:val>
            <c:numRef>
              <c:f>Servicetjenester!$C$5:$C$13</c:f>
              <c:numCache>
                <c:formatCode>_ * #,##0_ ;_ * \-#,##0_ ;_ * "-"??_ ;_ @_ </c:formatCode>
                <c:ptCount val="8"/>
                <c:pt idx="0">
                  <c:v>36.494284924890849</c:v>
                </c:pt>
                <c:pt idx="1">
                  <c:v>38.732986559688442</c:v>
                </c:pt>
                <c:pt idx="2">
                  <c:v>50.263822333722729</c:v>
                </c:pt>
                <c:pt idx="3">
                  <c:v>26.845304795287564</c:v>
                </c:pt>
                <c:pt idx="4">
                  <c:v>53.708440331781468</c:v>
                </c:pt>
                <c:pt idx="5">
                  <c:v>33.848224729493651</c:v>
                </c:pt>
                <c:pt idx="6">
                  <c:v>50.759160423423694</c:v>
                </c:pt>
                <c:pt idx="7">
                  <c:v>35.36718104904584</c:v>
                </c:pt>
              </c:numCache>
            </c:numRef>
          </c:val>
        </c:ser>
        <c:ser>
          <c:idx val="2"/>
          <c:order val="2"/>
          <c:tx>
            <c:strRef>
              <c:f>Servicetjenester!$D$3:$D$4</c:f>
              <c:strCache>
                <c:ptCount val="1"/>
                <c:pt idx="0">
                  <c:v>73 Kantine og kjøkken (egen regi og kjøpte tjenester) </c:v>
                </c:pt>
              </c:strCache>
            </c:strRef>
          </c:tx>
          <c:invertIfNegative val="0"/>
          <c:cat>
            <c:strRef>
              <c:f>Servicetjenester!$A$5:$A$13</c:f>
              <c:strCache>
                <c:ptCount val="8"/>
                <c:pt idx="0">
                  <c:v>Ahus</c:v>
                </c:pt>
                <c:pt idx="1">
                  <c:v>HB</c:v>
                </c:pt>
                <c:pt idx="2">
                  <c:v>OUS</c:v>
                </c:pt>
                <c:pt idx="3">
                  <c:v>St.Olav</c:v>
                </c:pt>
                <c:pt idx="4">
                  <c:v>STHF</c:v>
                </c:pt>
                <c:pt idx="5">
                  <c:v>SUS</c:v>
                </c:pt>
                <c:pt idx="6">
                  <c:v>SØ</c:v>
                </c:pt>
                <c:pt idx="7">
                  <c:v>UNN</c:v>
                </c:pt>
              </c:strCache>
            </c:strRef>
          </c:cat>
          <c:val>
            <c:numRef>
              <c:f>Servicetjenester!$D$5:$D$13</c:f>
              <c:numCache>
                <c:formatCode>_ * #,##0_ ;_ * \-#,##0_ ;_ * "-"??_ ;_ @_ </c:formatCode>
                <c:ptCount val="8"/>
                <c:pt idx="0">
                  <c:v>297.23142948435452</c:v>
                </c:pt>
                <c:pt idx="1">
                  <c:v>215.88681594451771</c:v>
                </c:pt>
                <c:pt idx="2">
                  <c:v>272.38654507790744</c:v>
                </c:pt>
                <c:pt idx="3">
                  <c:v>279.77980266118755</c:v>
                </c:pt>
                <c:pt idx="4">
                  <c:v>303.11552238189051</c:v>
                </c:pt>
                <c:pt idx="5">
                  <c:v>226.98560219495724</c:v>
                </c:pt>
                <c:pt idx="6">
                  <c:v>264.22048976771566</c:v>
                </c:pt>
                <c:pt idx="7">
                  <c:v>362.10650809191213</c:v>
                </c:pt>
              </c:numCache>
            </c:numRef>
          </c:val>
        </c:ser>
        <c:ser>
          <c:idx val="3"/>
          <c:order val="3"/>
          <c:tx>
            <c:strRef>
              <c:f>Servicetjenester!$E$3:$E$4</c:f>
              <c:strCache>
                <c:ptCount val="1"/>
                <c:pt idx="0">
                  <c:v>77 Post, arkiv, intern logistikk </c:v>
                </c:pt>
              </c:strCache>
            </c:strRef>
          </c:tx>
          <c:invertIfNegative val="0"/>
          <c:cat>
            <c:strRef>
              <c:f>Servicetjenester!$A$5:$A$13</c:f>
              <c:strCache>
                <c:ptCount val="8"/>
                <c:pt idx="0">
                  <c:v>Ahus</c:v>
                </c:pt>
                <c:pt idx="1">
                  <c:v>HB</c:v>
                </c:pt>
                <c:pt idx="2">
                  <c:v>OUS</c:v>
                </c:pt>
                <c:pt idx="3">
                  <c:v>St.Olav</c:v>
                </c:pt>
                <c:pt idx="4">
                  <c:v>STHF</c:v>
                </c:pt>
                <c:pt idx="5">
                  <c:v>SUS</c:v>
                </c:pt>
                <c:pt idx="6">
                  <c:v>SØ</c:v>
                </c:pt>
                <c:pt idx="7">
                  <c:v>UNN</c:v>
                </c:pt>
              </c:strCache>
            </c:strRef>
          </c:cat>
          <c:val>
            <c:numRef>
              <c:f>Servicetjenester!$E$5:$E$13</c:f>
              <c:numCache>
                <c:formatCode>_ * #,##0_ ;_ * \-#,##0_ ;_ * "-"??_ ;_ @_ </c:formatCode>
                <c:ptCount val="8"/>
                <c:pt idx="0">
                  <c:v>102.17661621008644</c:v>
                </c:pt>
                <c:pt idx="1">
                  <c:v>223.22995174897488</c:v>
                </c:pt>
                <c:pt idx="2">
                  <c:v>84.956121587733293</c:v>
                </c:pt>
                <c:pt idx="3">
                  <c:v>223.22074093510901</c:v>
                </c:pt>
                <c:pt idx="4">
                  <c:v>140.10261478842551</c:v>
                </c:pt>
                <c:pt idx="5">
                  <c:v>93.066803363158996</c:v>
                </c:pt>
                <c:pt idx="6">
                  <c:v>273.98711399464162</c:v>
                </c:pt>
                <c:pt idx="7">
                  <c:v>41.298914156185347</c:v>
                </c:pt>
              </c:numCache>
            </c:numRef>
          </c:val>
        </c:ser>
        <c:ser>
          <c:idx val="4"/>
          <c:order val="4"/>
          <c:tx>
            <c:strRef>
              <c:f>Servicetjenester!$F$3:$F$4</c:f>
              <c:strCache>
                <c:ptCount val="1"/>
                <c:pt idx="0">
                  <c:v>81 Service brukerutstyr </c:v>
                </c:pt>
              </c:strCache>
            </c:strRef>
          </c:tx>
          <c:invertIfNegative val="0"/>
          <c:cat>
            <c:strRef>
              <c:f>Servicetjenester!$A$5:$A$13</c:f>
              <c:strCache>
                <c:ptCount val="8"/>
                <c:pt idx="0">
                  <c:v>Ahus</c:v>
                </c:pt>
                <c:pt idx="1">
                  <c:v>HB</c:v>
                </c:pt>
                <c:pt idx="2">
                  <c:v>OUS</c:v>
                </c:pt>
                <c:pt idx="3">
                  <c:v>St.Olav</c:v>
                </c:pt>
                <c:pt idx="4">
                  <c:v>STHF</c:v>
                </c:pt>
                <c:pt idx="5">
                  <c:v>SUS</c:v>
                </c:pt>
                <c:pt idx="6">
                  <c:v>SØ</c:v>
                </c:pt>
                <c:pt idx="7">
                  <c:v>UNN</c:v>
                </c:pt>
              </c:strCache>
            </c:strRef>
          </c:cat>
          <c:val>
            <c:numRef>
              <c:f>Servicetjenester!$F$5:$F$13</c:f>
              <c:numCache>
                <c:formatCode>_ * #,##0_ ;_ * \-#,##0_ ;_ * "-"??_ ;_ @_ </c:formatCode>
                <c:ptCount val="8"/>
                <c:pt idx="0">
                  <c:v>14.760547112164222</c:v>
                </c:pt>
                <c:pt idx="1">
                  <c:v>16.066789524735338</c:v>
                </c:pt>
                <c:pt idx="2">
                  <c:v>0</c:v>
                </c:pt>
                <c:pt idx="3">
                  <c:v>0</c:v>
                </c:pt>
                <c:pt idx="4">
                  <c:v>22.805591245278066</c:v>
                </c:pt>
                <c:pt idx="5">
                  <c:v>0</c:v>
                </c:pt>
                <c:pt idx="6">
                  <c:v>3.0094363887405349</c:v>
                </c:pt>
                <c:pt idx="7">
                  <c:v>10.004539367624556</c:v>
                </c:pt>
              </c:numCache>
            </c:numRef>
          </c:val>
        </c:ser>
        <c:ser>
          <c:idx val="5"/>
          <c:order val="5"/>
          <c:tx>
            <c:strRef>
              <c:f>Servicetjenester!$G$3:$G$4</c:f>
              <c:strCache>
                <c:ptCount val="1"/>
                <c:pt idx="0">
                  <c:v>83 Vaskeri/tekstilkostnader </c:v>
                </c:pt>
              </c:strCache>
            </c:strRef>
          </c:tx>
          <c:invertIfNegative val="0"/>
          <c:cat>
            <c:strRef>
              <c:f>Servicetjenester!$A$5:$A$13</c:f>
              <c:strCache>
                <c:ptCount val="8"/>
                <c:pt idx="0">
                  <c:v>Ahus</c:v>
                </c:pt>
                <c:pt idx="1">
                  <c:v>HB</c:v>
                </c:pt>
                <c:pt idx="2">
                  <c:v>OUS</c:v>
                </c:pt>
                <c:pt idx="3">
                  <c:v>St.Olav</c:v>
                </c:pt>
                <c:pt idx="4">
                  <c:v>STHF</c:v>
                </c:pt>
                <c:pt idx="5">
                  <c:v>SUS</c:v>
                </c:pt>
                <c:pt idx="6">
                  <c:v>SØ</c:v>
                </c:pt>
                <c:pt idx="7">
                  <c:v>UNN</c:v>
                </c:pt>
              </c:strCache>
            </c:strRef>
          </c:cat>
          <c:val>
            <c:numRef>
              <c:f>Servicetjenester!$G$5:$G$13</c:f>
              <c:numCache>
                <c:formatCode>_ * #,##0_ ;_ * \-#,##0_ ;_ * "-"??_ ;_ @_ </c:formatCode>
                <c:ptCount val="8"/>
                <c:pt idx="0">
                  <c:v>109.15406482173313</c:v>
                </c:pt>
                <c:pt idx="1">
                  <c:v>82.547103245513398</c:v>
                </c:pt>
                <c:pt idx="2">
                  <c:v>121.13956220806776</c:v>
                </c:pt>
                <c:pt idx="3">
                  <c:v>115.79883495525206</c:v>
                </c:pt>
                <c:pt idx="4">
                  <c:v>88.789617713568333</c:v>
                </c:pt>
                <c:pt idx="5">
                  <c:v>71.121274182163944</c:v>
                </c:pt>
                <c:pt idx="6">
                  <c:v>105.59911658997954</c:v>
                </c:pt>
                <c:pt idx="7">
                  <c:v>97.381419770016336</c:v>
                </c:pt>
              </c:numCache>
            </c:numRef>
          </c:val>
        </c:ser>
        <c:ser>
          <c:idx val="6"/>
          <c:order val="6"/>
          <c:tx>
            <c:strRef>
              <c:f>Servicetjenester!$H$3:$H$4</c:f>
              <c:strCache>
                <c:ptCount val="1"/>
                <c:pt idx="0">
                  <c:v>84 Pasientportør </c:v>
                </c:pt>
              </c:strCache>
            </c:strRef>
          </c:tx>
          <c:invertIfNegative val="0"/>
          <c:cat>
            <c:strRef>
              <c:f>Servicetjenester!$A$5:$A$13</c:f>
              <c:strCache>
                <c:ptCount val="8"/>
                <c:pt idx="0">
                  <c:v>Ahus</c:v>
                </c:pt>
                <c:pt idx="1">
                  <c:v>HB</c:v>
                </c:pt>
                <c:pt idx="2">
                  <c:v>OUS</c:v>
                </c:pt>
                <c:pt idx="3">
                  <c:v>St.Olav</c:v>
                </c:pt>
                <c:pt idx="4">
                  <c:v>STHF</c:v>
                </c:pt>
                <c:pt idx="5">
                  <c:v>SUS</c:v>
                </c:pt>
                <c:pt idx="6">
                  <c:v>SØ</c:v>
                </c:pt>
                <c:pt idx="7">
                  <c:v>UNN</c:v>
                </c:pt>
              </c:strCache>
            </c:strRef>
          </c:cat>
          <c:val>
            <c:numRef>
              <c:f>Servicetjenester!$H$5:$H$13</c:f>
              <c:numCache>
                <c:formatCode>_ * #,##0_ ;_ * \-#,##0_ ;_ * "-"??_ ;_ @_ </c:formatCode>
                <c:ptCount val="8"/>
                <c:pt idx="0">
                  <c:v>79.987698206938191</c:v>
                </c:pt>
                <c:pt idx="1">
                  <c:v>85.00226124942553</c:v>
                </c:pt>
                <c:pt idx="2">
                  <c:v>0</c:v>
                </c:pt>
                <c:pt idx="3">
                  <c:v>88.637144385535365</c:v>
                </c:pt>
                <c:pt idx="4">
                  <c:v>34.26141510079777</c:v>
                </c:pt>
                <c:pt idx="5">
                  <c:v>81.661231914782434</c:v>
                </c:pt>
                <c:pt idx="6">
                  <c:v>51.605815194122698</c:v>
                </c:pt>
                <c:pt idx="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17979008"/>
        <c:axId val="117980544"/>
      </c:barChart>
      <c:catAx>
        <c:axId val="117979008"/>
        <c:scaling>
          <c:orientation val="minMax"/>
        </c:scaling>
        <c:delete val="0"/>
        <c:axPos val="b"/>
        <c:majorTickMark val="none"/>
        <c:minorTickMark val="none"/>
        <c:tickLblPos val="nextTo"/>
        <c:crossAx val="117980544"/>
        <c:crosses val="autoZero"/>
        <c:auto val="1"/>
        <c:lblAlgn val="ctr"/>
        <c:lblOffset val="100"/>
        <c:noMultiLvlLbl val="0"/>
      </c:catAx>
      <c:valAx>
        <c:axId val="117980544"/>
        <c:scaling>
          <c:orientation val="minMax"/>
        </c:scaling>
        <c:delete val="0"/>
        <c:axPos val="l"/>
        <c:majorGridlines/>
        <c:numFmt formatCode="_ * #,##0_ ;_ * \-#,##0_ ;_ * &quot;-&quot;??_ ;_ @_ " sourceLinked="1"/>
        <c:majorTickMark val="none"/>
        <c:minorTickMark val="none"/>
        <c:tickLblPos val="nextTo"/>
        <c:crossAx val="1179790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622404165086968"/>
          <c:y val="0.18656860504574133"/>
          <c:w val="0.32199392777027697"/>
          <c:h val="0.74286996447343823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[NfN Rapport Sykehus Masterfil 20052015.xlsx]Servicetjenester!Pivottabell1</c:name>
    <c:fmtId val="31"/>
  </c:pivotSource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baseline="0">
                <a:effectLst/>
              </a:rPr>
              <a:t>Rangering av servicekostnader i kr per prod. koeff. 2014</a:t>
            </a:r>
            <a:endParaRPr lang="nb-NO" sz="1400">
              <a:effectLst/>
            </a:endParaRPr>
          </a:p>
        </c:rich>
      </c:tx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</c:pivotFmt>
      <c:pivotFmt>
        <c:idx val="17"/>
        <c:marker>
          <c:symbol val="none"/>
        </c:marker>
      </c:pivotFmt>
      <c:pivotFmt>
        <c:idx val="18"/>
        <c:marker>
          <c:symbol val="none"/>
        </c:marker>
      </c:pivotFmt>
      <c:pivotFmt>
        <c:idx val="19"/>
        <c:marker>
          <c:symbol val="none"/>
        </c:marker>
      </c:pivotFmt>
      <c:pivotFmt>
        <c:idx val="20"/>
        <c:marker>
          <c:symbol val="none"/>
        </c:marker>
      </c:pivotFmt>
      <c:pivotFmt>
        <c:idx val="21"/>
        <c:marker>
          <c:symbol val="none"/>
        </c:marker>
      </c:pivotFmt>
      <c:pivotFmt>
        <c:idx val="22"/>
        <c:marker>
          <c:symbol val="none"/>
        </c:marker>
      </c:pivotFmt>
      <c:pivotFmt>
        <c:idx val="23"/>
        <c:marker>
          <c:symbol val="none"/>
        </c:marker>
      </c:pivotFmt>
      <c:pivotFmt>
        <c:idx val="24"/>
        <c:marker>
          <c:symbol val="none"/>
        </c:marker>
      </c:pivotFmt>
      <c:pivotFmt>
        <c:idx val="25"/>
        <c:marker>
          <c:symbol val="none"/>
        </c:marker>
      </c:pivotFmt>
      <c:pivotFmt>
        <c:idx val="26"/>
        <c:marker>
          <c:symbol val="none"/>
        </c:marker>
      </c:pivotFmt>
      <c:pivotFmt>
        <c:idx val="27"/>
        <c:marker>
          <c:symbol val="none"/>
        </c:marker>
      </c:pivotFmt>
      <c:pivotFmt>
        <c:idx val="28"/>
        <c:marker>
          <c:symbol val="none"/>
        </c:marker>
      </c:pivotFmt>
      <c:pivotFmt>
        <c:idx val="29"/>
        <c:marker>
          <c:symbol val="none"/>
        </c:marker>
      </c:pivotFmt>
      <c:pivotFmt>
        <c:idx val="30"/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Servicetjenester!$B$18:$B$19</c:f>
              <c:strCache>
                <c:ptCount val="1"/>
                <c:pt idx="0">
                  <c:v>Ahus</c:v>
                </c:pt>
              </c:strCache>
            </c:strRef>
          </c:tx>
          <c:invertIfNegative val="0"/>
          <c:cat>
            <c:strRef>
              <c:f>Servicetjenester!$A$20:$A$27</c:f>
              <c:strCache>
                <c:ptCount val="7"/>
                <c:pt idx="0">
                  <c:v>71 Vakt og sikkerhet </c:v>
                </c:pt>
                <c:pt idx="1">
                  <c:v>72 Sentralbord, resepsjon, kundesenter </c:v>
                </c:pt>
                <c:pt idx="2">
                  <c:v>73 Kantine og kjøkken (egen regi og kjøpte tjenester) </c:v>
                </c:pt>
                <c:pt idx="3">
                  <c:v>77 Post, arkiv, intern logistikk </c:v>
                </c:pt>
                <c:pt idx="4">
                  <c:v>81 Service brukerutstyr </c:v>
                </c:pt>
                <c:pt idx="5">
                  <c:v>83 Vaskeri/tekstilkostnader </c:v>
                </c:pt>
                <c:pt idx="6">
                  <c:v>84 Pasientportør </c:v>
                </c:pt>
              </c:strCache>
            </c:strRef>
          </c:cat>
          <c:val>
            <c:numRef>
              <c:f>Servicetjenester!$B$20:$B$27</c:f>
              <c:numCache>
                <c:formatCode>_ * #,##0_ ;_ * \-#,##0_ ;_ * "-"??_ ;_ @_ </c:formatCode>
                <c:ptCount val="7"/>
                <c:pt idx="0">
                  <c:v>73.907959582611454</c:v>
                </c:pt>
                <c:pt idx="1">
                  <c:v>36.494284924890849</c:v>
                </c:pt>
                <c:pt idx="2">
                  <c:v>297.23142948435452</c:v>
                </c:pt>
                <c:pt idx="3">
                  <c:v>102.17661621008644</c:v>
                </c:pt>
                <c:pt idx="4">
                  <c:v>14.760547112164222</c:v>
                </c:pt>
                <c:pt idx="5">
                  <c:v>109.15406482173313</c:v>
                </c:pt>
                <c:pt idx="6">
                  <c:v>79.987698206938191</c:v>
                </c:pt>
              </c:numCache>
            </c:numRef>
          </c:val>
        </c:ser>
        <c:ser>
          <c:idx val="1"/>
          <c:order val="1"/>
          <c:tx>
            <c:strRef>
              <c:f>Servicetjenester!$C$18:$C$19</c:f>
              <c:strCache>
                <c:ptCount val="1"/>
                <c:pt idx="0">
                  <c:v>HB</c:v>
                </c:pt>
              </c:strCache>
            </c:strRef>
          </c:tx>
          <c:invertIfNegative val="0"/>
          <c:cat>
            <c:strRef>
              <c:f>Servicetjenester!$A$20:$A$27</c:f>
              <c:strCache>
                <c:ptCount val="7"/>
                <c:pt idx="0">
                  <c:v>71 Vakt og sikkerhet </c:v>
                </c:pt>
                <c:pt idx="1">
                  <c:v>72 Sentralbord, resepsjon, kundesenter </c:v>
                </c:pt>
                <c:pt idx="2">
                  <c:v>73 Kantine og kjøkken (egen regi og kjøpte tjenester) </c:v>
                </c:pt>
                <c:pt idx="3">
                  <c:v>77 Post, arkiv, intern logistikk </c:v>
                </c:pt>
                <c:pt idx="4">
                  <c:v>81 Service brukerutstyr </c:v>
                </c:pt>
                <c:pt idx="5">
                  <c:v>83 Vaskeri/tekstilkostnader </c:v>
                </c:pt>
                <c:pt idx="6">
                  <c:v>84 Pasientportør </c:v>
                </c:pt>
              </c:strCache>
            </c:strRef>
          </c:cat>
          <c:val>
            <c:numRef>
              <c:f>Servicetjenester!$C$20:$C$27</c:f>
              <c:numCache>
                <c:formatCode>_ * #,##0_ ;_ * \-#,##0_ ;_ * "-"??_ ;_ @_ </c:formatCode>
                <c:ptCount val="7"/>
                <c:pt idx="0">
                  <c:v>68.771331631471028</c:v>
                </c:pt>
                <c:pt idx="1">
                  <c:v>38.732986559688442</c:v>
                </c:pt>
                <c:pt idx="2">
                  <c:v>215.88681594451771</c:v>
                </c:pt>
                <c:pt idx="3">
                  <c:v>223.22995174897488</c:v>
                </c:pt>
                <c:pt idx="4">
                  <c:v>16.066789524735338</c:v>
                </c:pt>
                <c:pt idx="5">
                  <c:v>82.547103245513398</c:v>
                </c:pt>
                <c:pt idx="6">
                  <c:v>85.00226124942553</c:v>
                </c:pt>
              </c:numCache>
            </c:numRef>
          </c:val>
        </c:ser>
        <c:ser>
          <c:idx val="2"/>
          <c:order val="2"/>
          <c:tx>
            <c:strRef>
              <c:f>Servicetjenester!$D$18:$D$19</c:f>
              <c:strCache>
                <c:ptCount val="1"/>
                <c:pt idx="0">
                  <c:v>OUS</c:v>
                </c:pt>
              </c:strCache>
            </c:strRef>
          </c:tx>
          <c:invertIfNegative val="0"/>
          <c:cat>
            <c:strRef>
              <c:f>Servicetjenester!$A$20:$A$27</c:f>
              <c:strCache>
                <c:ptCount val="7"/>
                <c:pt idx="0">
                  <c:v>71 Vakt og sikkerhet </c:v>
                </c:pt>
                <c:pt idx="1">
                  <c:v>72 Sentralbord, resepsjon, kundesenter </c:v>
                </c:pt>
                <c:pt idx="2">
                  <c:v>73 Kantine og kjøkken (egen regi og kjøpte tjenester) </c:v>
                </c:pt>
                <c:pt idx="3">
                  <c:v>77 Post, arkiv, intern logistikk </c:v>
                </c:pt>
                <c:pt idx="4">
                  <c:v>81 Service brukerutstyr </c:v>
                </c:pt>
                <c:pt idx="5">
                  <c:v>83 Vaskeri/tekstilkostnader </c:v>
                </c:pt>
                <c:pt idx="6">
                  <c:v>84 Pasientportør </c:v>
                </c:pt>
              </c:strCache>
            </c:strRef>
          </c:cat>
          <c:val>
            <c:numRef>
              <c:f>Servicetjenester!$D$20:$D$27</c:f>
              <c:numCache>
                <c:formatCode>_ * #,##0_ ;_ * \-#,##0_ ;_ * "-"??_ ;_ @_ </c:formatCode>
                <c:ptCount val="7"/>
                <c:pt idx="0">
                  <c:v>53.387012827100087</c:v>
                </c:pt>
                <c:pt idx="1">
                  <c:v>50.263822333722729</c:v>
                </c:pt>
                <c:pt idx="2">
                  <c:v>272.38654507790744</c:v>
                </c:pt>
                <c:pt idx="3">
                  <c:v>84.956121587733293</c:v>
                </c:pt>
                <c:pt idx="4">
                  <c:v>0</c:v>
                </c:pt>
                <c:pt idx="5">
                  <c:v>121.13956220806776</c:v>
                </c:pt>
                <c:pt idx="6">
                  <c:v>0</c:v>
                </c:pt>
              </c:numCache>
            </c:numRef>
          </c:val>
        </c:ser>
        <c:ser>
          <c:idx val="3"/>
          <c:order val="3"/>
          <c:tx>
            <c:strRef>
              <c:f>Servicetjenester!$E$18:$E$19</c:f>
              <c:strCache>
                <c:ptCount val="1"/>
                <c:pt idx="0">
                  <c:v>St.Olav</c:v>
                </c:pt>
              </c:strCache>
            </c:strRef>
          </c:tx>
          <c:invertIfNegative val="0"/>
          <c:cat>
            <c:strRef>
              <c:f>Servicetjenester!$A$20:$A$27</c:f>
              <c:strCache>
                <c:ptCount val="7"/>
                <c:pt idx="0">
                  <c:v>71 Vakt og sikkerhet </c:v>
                </c:pt>
                <c:pt idx="1">
                  <c:v>72 Sentralbord, resepsjon, kundesenter </c:v>
                </c:pt>
                <c:pt idx="2">
                  <c:v>73 Kantine og kjøkken (egen regi og kjøpte tjenester) </c:v>
                </c:pt>
                <c:pt idx="3">
                  <c:v>77 Post, arkiv, intern logistikk </c:v>
                </c:pt>
                <c:pt idx="4">
                  <c:v>81 Service brukerutstyr </c:v>
                </c:pt>
                <c:pt idx="5">
                  <c:v>83 Vaskeri/tekstilkostnader </c:v>
                </c:pt>
                <c:pt idx="6">
                  <c:v>84 Pasientportør </c:v>
                </c:pt>
              </c:strCache>
            </c:strRef>
          </c:cat>
          <c:val>
            <c:numRef>
              <c:f>Servicetjenester!$E$20:$E$27</c:f>
              <c:numCache>
                <c:formatCode>_ * #,##0_ ;_ * \-#,##0_ ;_ * "-"??_ ;_ @_ </c:formatCode>
                <c:ptCount val="7"/>
                <c:pt idx="0">
                  <c:v>41.931391579551232</c:v>
                </c:pt>
                <c:pt idx="1">
                  <c:v>26.845304795287564</c:v>
                </c:pt>
                <c:pt idx="2">
                  <c:v>279.77980266118755</c:v>
                </c:pt>
                <c:pt idx="3">
                  <c:v>223.22074093510901</c:v>
                </c:pt>
                <c:pt idx="4">
                  <c:v>0</c:v>
                </c:pt>
                <c:pt idx="5">
                  <c:v>115.79883495525206</c:v>
                </c:pt>
                <c:pt idx="6">
                  <c:v>88.637144385535365</c:v>
                </c:pt>
              </c:numCache>
            </c:numRef>
          </c:val>
        </c:ser>
        <c:ser>
          <c:idx val="4"/>
          <c:order val="4"/>
          <c:tx>
            <c:strRef>
              <c:f>Servicetjenester!$F$18:$F$19</c:f>
              <c:strCache>
                <c:ptCount val="1"/>
                <c:pt idx="0">
                  <c:v>STHF</c:v>
                </c:pt>
              </c:strCache>
            </c:strRef>
          </c:tx>
          <c:invertIfNegative val="0"/>
          <c:cat>
            <c:strRef>
              <c:f>Servicetjenester!$A$20:$A$27</c:f>
              <c:strCache>
                <c:ptCount val="7"/>
                <c:pt idx="0">
                  <c:v>71 Vakt og sikkerhet </c:v>
                </c:pt>
                <c:pt idx="1">
                  <c:v>72 Sentralbord, resepsjon, kundesenter </c:v>
                </c:pt>
                <c:pt idx="2">
                  <c:v>73 Kantine og kjøkken (egen regi og kjøpte tjenester) </c:v>
                </c:pt>
                <c:pt idx="3">
                  <c:v>77 Post, arkiv, intern logistikk </c:v>
                </c:pt>
                <c:pt idx="4">
                  <c:v>81 Service brukerutstyr </c:v>
                </c:pt>
                <c:pt idx="5">
                  <c:v>83 Vaskeri/tekstilkostnader </c:v>
                </c:pt>
                <c:pt idx="6">
                  <c:v>84 Pasientportør </c:v>
                </c:pt>
              </c:strCache>
            </c:strRef>
          </c:cat>
          <c:val>
            <c:numRef>
              <c:f>Servicetjenester!$F$20:$F$27</c:f>
              <c:numCache>
                <c:formatCode>_ * #,##0_ ;_ * \-#,##0_ ;_ * "-"??_ ;_ @_ </c:formatCode>
                <c:ptCount val="7"/>
                <c:pt idx="0">
                  <c:v>1.225356775122278</c:v>
                </c:pt>
                <c:pt idx="1">
                  <c:v>53.708440331781468</c:v>
                </c:pt>
                <c:pt idx="2">
                  <c:v>303.11552238189051</c:v>
                </c:pt>
                <c:pt idx="3">
                  <c:v>140.10261478842551</c:v>
                </c:pt>
                <c:pt idx="4">
                  <c:v>22.805591245278066</c:v>
                </c:pt>
                <c:pt idx="5">
                  <c:v>88.789617713568333</c:v>
                </c:pt>
                <c:pt idx="6">
                  <c:v>34.26141510079777</c:v>
                </c:pt>
              </c:numCache>
            </c:numRef>
          </c:val>
        </c:ser>
        <c:ser>
          <c:idx val="5"/>
          <c:order val="5"/>
          <c:tx>
            <c:strRef>
              <c:f>Servicetjenester!$G$18:$G$19</c:f>
              <c:strCache>
                <c:ptCount val="1"/>
                <c:pt idx="0">
                  <c:v>SUS</c:v>
                </c:pt>
              </c:strCache>
            </c:strRef>
          </c:tx>
          <c:invertIfNegative val="0"/>
          <c:cat>
            <c:strRef>
              <c:f>Servicetjenester!$A$20:$A$27</c:f>
              <c:strCache>
                <c:ptCount val="7"/>
                <c:pt idx="0">
                  <c:v>71 Vakt og sikkerhet </c:v>
                </c:pt>
                <c:pt idx="1">
                  <c:v>72 Sentralbord, resepsjon, kundesenter </c:v>
                </c:pt>
                <c:pt idx="2">
                  <c:v>73 Kantine og kjøkken (egen regi og kjøpte tjenester) </c:v>
                </c:pt>
                <c:pt idx="3">
                  <c:v>77 Post, arkiv, intern logistikk </c:v>
                </c:pt>
                <c:pt idx="4">
                  <c:v>81 Service brukerutstyr </c:v>
                </c:pt>
                <c:pt idx="5">
                  <c:v>83 Vaskeri/tekstilkostnader </c:v>
                </c:pt>
                <c:pt idx="6">
                  <c:v>84 Pasientportør </c:v>
                </c:pt>
              </c:strCache>
            </c:strRef>
          </c:cat>
          <c:val>
            <c:numRef>
              <c:f>Servicetjenester!$G$20:$G$27</c:f>
              <c:numCache>
                <c:formatCode>_ * #,##0_ ;_ * \-#,##0_ ;_ * "-"??_ ;_ @_ </c:formatCode>
                <c:ptCount val="7"/>
                <c:pt idx="0">
                  <c:v>75.038421678150399</c:v>
                </c:pt>
                <c:pt idx="1">
                  <c:v>33.848224729493651</c:v>
                </c:pt>
                <c:pt idx="2">
                  <c:v>226.98560219495724</c:v>
                </c:pt>
                <c:pt idx="3">
                  <c:v>93.066803363158996</c:v>
                </c:pt>
                <c:pt idx="4">
                  <c:v>0</c:v>
                </c:pt>
                <c:pt idx="5">
                  <c:v>71.121274182163944</c:v>
                </c:pt>
                <c:pt idx="6">
                  <c:v>81.661231914782434</c:v>
                </c:pt>
              </c:numCache>
            </c:numRef>
          </c:val>
        </c:ser>
        <c:ser>
          <c:idx val="6"/>
          <c:order val="6"/>
          <c:tx>
            <c:strRef>
              <c:f>Servicetjenester!$H$18:$H$19</c:f>
              <c:strCache>
                <c:ptCount val="1"/>
                <c:pt idx="0">
                  <c:v>SØ</c:v>
                </c:pt>
              </c:strCache>
            </c:strRef>
          </c:tx>
          <c:invertIfNegative val="0"/>
          <c:cat>
            <c:strRef>
              <c:f>Servicetjenester!$A$20:$A$27</c:f>
              <c:strCache>
                <c:ptCount val="7"/>
                <c:pt idx="0">
                  <c:v>71 Vakt og sikkerhet </c:v>
                </c:pt>
                <c:pt idx="1">
                  <c:v>72 Sentralbord, resepsjon, kundesenter </c:v>
                </c:pt>
                <c:pt idx="2">
                  <c:v>73 Kantine og kjøkken (egen regi og kjøpte tjenester) </c:v>
                </c:pt>
                <c:pt idx="3">
                  <c:v>77 Post, arkiv, intern logistikk </c:v>
                </c:pt>
                <c:pt idx="4">
                  <c:v>81 Service brukerutstyr </c:v>
                </c:pt>
                <c:pt idx="5">
                  <c:v>83 Vaskeri/tekstilkostnader </c:v>
                </c:pt>
                <c:pt idx="6">
                  <c:v>84 Pasientportør </c:v>
                </c:pt>
              </c:strCache>
            </c:strRef>
          </c:cat>
          <c:val>
            <c:numRef>
              <c:f>Servicetjenester!$H$20:$H$27</c:f>
              <c:numCache>
                <c:formatCode>_ * #,##0_ ;_ * \-#,##0_ ;_ * "-"??_ ;_ @_ </c:formatCode>
                <c:ptCount val="7"/>
                <c:pt idx="0">
                  <c:v>70.878828566361818</c:v>
                </c:pt>
                <c:pt idx="1">
                  <c:v>50.759160423423694</c:v>
                </c:pt>
                <c:pt idx="2">
                  <c:v>264.22048976771566</c:v>
                </c:pt>
                <c:pt idx="3">
                  <c:v>273.98711399464162</c:v>
                </c:pt>
                <c:pt idx="4">
                  <c:v>3.0094363887405349</c:v>
                </c:pt>
                <c:pt idx="5">
                  <c:v>105.59911658997954</c:v>
                </c:pt>
                <c:pt idx="6">
                  <c:v>51.605815194122698</c:v>
                </c:pt>
              </c:numCache>
            </c:numRef>
          </c:val>
        </c:ser>
        <c:ser>
          <c:idx val="7"/>
          <c:order val="7"/>
          <c:tx>
            <c:strRef>
              <c:f>Servicetjenester!$I$18:$I$19</c:f>
              <c:strCache>
                <c:ptCount val="1"/>
                <c:pt idx="0">
                  <c:v>UNN</c:v>
                </c:pt>
              </c:strCache>
            </c:strRef>
          </c:tx>
          <c:invertIfNegative val="0"/>
          <c:cat>
            <c:strRef>
              <c:f>Servicetjenester!$A$20:$A$27</c:f>
              <c:strCache>
                <c:ptCount val="7"/>
                <c:pt idx="0">
                  <c:v>71 Vakt og sikkerhet </c:v>
                </c:pt>
                <c:pt idx="1">
                  <c:v>72 Sentralbord, resepsjon, kundesenter </c:v>
                </c:pt>
                <c:pt idx="2">
                  <c:v>73 Kantine og kjøkken (egen regi og kjøpte tjenester) </c:v>
                </c:pt>
                <c:pt idx="3">
                  <c:v>77 Post, arkiv, intern logistikk </c:v>
                </c:pt>
                <c:pt idx="4">
                  <c:v>81 Service brukerutstyr </c:v>
                </c:pt>
                <c:pt idx="5">
                  <c:v>83 Vaskeri/tekstilkostnader </c:v>
                </c:pt>
                <c:pt idx="6">
                  <c:v>84 Pasientportør </c:v>
                </c:pt>
              </c:strCache>
            </c:strRef>
          </c:cat>
          <c:val>
            <c:numRef>
              <c:f>Servicetjenester!$I$20:$I$27</c:f>
              <c:numCache>
                <c:formatCode>_ * #,##0_ ;_ * \-#,##0_ ;_ * "-"??_ ;_ @_ </c:formatCode>
                <c:ptCount val="7"/>
                <c:pt idx="0">
                  <c:v>56.200910151992979</c:v>
                </c:pt>
                <c:pt idx="1">
                  <c:v>35.36718104904584</c:v>
                </c:pt>
                <c:pt idx="2">
                  <c:v>362.10650809191213</c:v>
                </c:pt>
                <c:pt idx="3">
                  <c:v>41.298914156185347</c:v>
                </c:pt>
                <c:pt idx="4">
                  <c:v>10.004539367624556</c:v>
                </c:pt>
                <c:pt idx="5">
                  <c:v>97.381419770016336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8319744"/>
        <c:axId val="118325632"/>
      </c:barChart>
      <c:catAx>
        <c:axId val="118319744"/>
        <c:scaling>
          <c:orientation val="minMax"/>
        </c:scaling>
        <c:delete val="0"/>
        <c:axPos val="b"/>
        <c:majorTickMark val="none"/>
        <c:minorTickMark val="none"/>
        <c:tickLblPos val="nextTo"/>
        <c:crossAx val="118325632"/>
        <c:crosses val="autoZero"/>
        <c:auto val="1"/>
        <c:lblAlgn val="ctr"/>
        <c:lblOffset val="100"/>
        <c:noMultiLvlLbl val="0"/>
      </c:catAx>
      <c:valAx>
        <c:axId val="118325632"/>
        <c:scaling>
          <c:orientation val="minMax"/>
        </c:scaling>
        <c:delete val="0"/>
        <c:axPos val="l"/>
        <c:majorGridlines/>
        <c:numFmt formatCode="_ * #,##0_ ;_ * \-#,##0_ ;_ * &quot;-&quot;??_ ;_ @_ " sourceLinked="1"/>
        <c:majorTickMark val="none"/>
        <c:minorTickMark val="none"/>
        <c:tickLblPos val="nextTo"/>
        <c:crossAx val="11831974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[NfN Rapport Sykehus Masterfil 20052015.xlsx]Servicetjenester!Pivottabell26</c:name>
    <c:fmtId val="-1"/>
  </c:pivotSource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>
                <a:effectLst/>
              </a:rPr>
              <a:t>Vakt og sikkerhet i kr per kvm 2012-2014</a:t>
            </a:r>
            <a:endParaRPr lang="nb-NO">
              <a:effectLst/>
            </a:endParaRPr>
          </a:p>
        </c:rich>
      </c:tx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Servicetjenester!$B$32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multiLvlStrRef>
              <c:f>Servicetjenester!$A$33:$A$42</c:f>
              <c:multiLvlStrCache>
                <c:ptCount val="8"/>
                <c:lvl>
                  <c:pt idx="0">
                    <c:v>Ahus</c:v>
                  </c:pt>
                  <c:pt idx="1">
                    <c:v>HB</c:v>
                  </c:pt>
                  <c:pt idx="2">
                    <c:v>OUS</c:v>
                  </c:pt>
                  <c:pt idx="3">
                    <c:v>St.Olav</c:v>
                  </c:pt>
                  <c:pt idx="4">
                    <c:v>STHF</c:v>
                  </c:pt>
                  <c:pt idx="5">
                    <c:v>SUS</c:v>
                  </c:pt>
                  <c:pt idx="6">
                    <c:v>SØ</c:v>
                  </c:pt>
                  <c:pt idx="7">
                    <c:v>UNN</c:v>
                  </c:pt>
                </c:lvl>
                <c:lvl>
                  <c:pt idx="0">
                    <c:v>71 Vakt og sikkerhet</c:v>
                  </c:pt>
                </c:lvl>
              </c:multiLvlStrCache>
            </c:multiLvlStrRef>
          </c:cat>
          <c:val>
            <c:numRef>
              <c:f>Servicetjenester!$B$33:$B$42</c:f>
              <c:numCache>
                <c:formatCode>_ * #,##0_ ;_ * \-#,##0_ ;_ * "-"??_ ;_ @_ </c:formatCode>
                <c:ptCount val="8"/>
                <c:pt idx="0">
                  <c:v>51.732043999999995</c:v>
                </c:pt>
                <c:pt idx="1">
                  <c:v>40.118727999999997</c:v>
                </c:pt>
                <c:pt idx="2">
                  <c:v>45.397507999999995</c:v>
                </c:pt>
                <c:pt idx="3">
                  <c:v>36.951460000000004</c:v>
                </c:pt>
                <c:pt idx="4">
                  <c:v>2.1115119999999998</c:v>
                </c:pt>
                <c:pt idx="5">
                  <c:v>40.118727999999997</c:v>
                </c:pt>
                <c:pt idx="6">
                  <c:v>69.679895999999999</c:v>
                </c:pt>
                <c:pt idx="7">
                  <c:v>5.2787800000000002</c:v>
                </c:pt>
              </c:numCache>
            </c:numRef>
          </c:val>
        </c:ser>
        <c:ser>
          <c:idx val="1"/>
          <c:order val="1"/>
          <c:tx>
            <c:strRef>
              <c:f>Servicetjenester!$C$32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multiLvlStrRef>
              <c:f>Servicetjenester!$A$33:$A$42</c:f>
              <c:multiLvlStrCache>
                <c:ptCount val="8"/>
                <c:lvl>
                  <c:pt idx="0">
                    <c:v>Ahus</c:v>
                  </c:pt>
                  <c:pt idx="1">
                    <c:v>HB</c:v>
                  </c:pt>
                  <c:pt idx="2">
                    <c:v>OUS</c:v>
                  </c:pt>
                  <c:pt idx="3">
                    <c:v>St.Olav</c:v>
                  </c:pt>
                  <c:pt idx="4">
                    <c:v>STHF</c:v>
                  </c:pt>
                  <c:pt idx="5">
                    <c:v>SUS</c:v>
                  </c:pt>
                  <c:pt idx="6">
                    <c:v>SØ</c:v>
                  </c:pt>
                  <c:pt idx="7">
                    <c:v>UNN</c:v>
                  </c:pt>
                </c:lvl>
                <c:lvl>
                  <c:pt idx="0">
                    <c:v>71 Vakt og sikkerhet</c:v>
                  </c:pt>
                </c:lvl>
              </c:multiLvlStrCache>
            </c:multiLvlStrRef>
          </c:cat>
          <c:val>
            <c:numRef>
              <c:f>Servicetjenester!$C$33:$C$42</c:f>
              <c:numCache>
                <c:formatCode>_ * #,##0_ ;_ * \-#,##0_ ;_ * "-"??_ ;_ @_ </c:formatCode>
                <c:ptCount val="8"/>
                <c:pt idx="0">
                  <c:v>69.835999999999999</c:v>
                </c:pt>
                <c:pt idx="1">
                  <c:v>52.376999999999995</c:v>
                </c:pt>
                <c:pt idx="2">
                  <c:v>45.187999999999995</c:v>
                </c:pt>
                <c:pt idx="3">
                  <c:v>36.06343495525028</c:v>
                </c:pt>
                <c:pt idx="4">
                  <c:v>3.6907176812359697</c:v>
                </c:pt>
                <c:pt idx="5">
                  <c:v>60.673326097477492</c:v>
                </c:pt>
                <c:pt idx="6">
                  <c:v>60.981026449384544</c:v>
                </c:pt>
                <c:pt idx="7">
                  <c:v>46.941061033134943</c:v>
                </c:pt>
              </c:numCache>
            </c:numRef>
          </c:val>
        </c:ser>
        <c:ser>
          <c:idx val="2"/>
          <c:order val="2"/>
          <c:tx>
            <c:strRef>
              <c:f>Servicetjenester!$D$32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multiLvlStrRef>
              <c:f>Servicetjenester!$A$33:$A$42</c:f>
              <c:multiLvlStrCache>
                <c:ptCount val="8"/>
                <c:lvl>
                  <c:pt idx="0">
                    <c:v>Ahus</c:v>
                  </c:pt>
                  <c:pt idx="1">
                    <c:v>HB</c:v>
                  </c:pt>
                  <c:pt idx="2">
                    <c:v>OUS</c:v>
                  </c:pt>
                  <c:pt idx="3">
                    <c:v>St.Olav</c:v>
                  </c:pt>
                  <c:pt idx="4">
                    <c:v>STHF</c:v>
                  </c:pt>
                  <c:pt idx="5">
                    <c:v>SUS</c:v>
                  </c:pt>
                  <c:pt idx="6">
                    <c:v>SØ</c:v>
                  </c:pt>
                  <c:pt idx="7">
                    <c:v>UNN</c:v>
                  </c:pt>
                </c:lvl>
                <c:lvl>
                  <c:pt idx="0">
                    <c:v>71 Vakt og sikkerhet</c:v>
                  </c:pt>
                </c:lvl>
              </c:multiLvlStrCache>
            </c:multiLvlStrRef>
          </c:cat>
          <c:val>
            <c:numRef>
              <c:f>Servicetjenester!$D$33:$D$42</c:f>
              <c:numCache>
                <c:formatCode>_ * #,##0_ ;_ * \-#,##0_ ;_ * "-"??_ ;_ @_ </c:formatCode>
                <c:ptCount val="8"/>
                <c:pt idx="0">
                  <c:v>73.907959582611454</c:v>
                </c:pt>
                <c:pt idx="1">
                  <c:v>68.771331631471028</c:v>
                </c:pt>
                <c:pt idx="2">
                  <c:v>53.387012827100087</c:v>
                </c:pt>
                <c:pt idx="3">
                  <c:v>41.931391579551232</c:v>
                </c:pt>
                <c:pt idx="4">
                  <c:v>1.225356775122278</c:v>
                </c:pt>
                <c:pt idx="5">
                  <c:v>75.038421678150399</c:v>
                </c:pt>
                <c:pt idx="6">
                  <c:v>70.878828566361818</c:v>
                </c:pt>
                <c:pt idx="7">
                  <c:v>56.200910151992979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8345088"/>
        <c:axId val="119428224"/>
      </c:barChart>
      <c:catAx>
        <c:axId val="118345088"/>
        <c:scaling>
          <c:orientation val="minMax"/>
        </c:scaling>
        <c:delete val="0"/>
        <c:axPos val="b"/>
        <c:majorTickMark val="none"/>
        <c:minorTickMark val="none"/>
        <c:tickLblPos val="nextTo"/>
        <c:crossAx val="119428224"/>
        <c:crosses val="autoZero"/>
        <c:auto val="1"/>
        <c:lblAlgn val="ctr"/>
        <c:lblOffset val="100"/>
        <c:noMultiLvlLbl val="0"/>
      </c:catAx>
      <c:valAx>
        <c:axId val="119428224"/>
        <c:scaling>
          <c:orientation val="minMax"/>
        </c:scaling>
        <c:delete val="0"/>
        <c:axPos val="l"/>
        <c:majorGridlines/>
        <c:numFmt formatCode="_ * #,##0_ ;_ * \-#,##0_ ;_ * &quot;-&quot;??_ ;_ @_ " sourceLinked="1"/>
        <c:majorTickMark val="none"/>
        <c:minorTickMark val="none"/>
        <c:tickLblPos val="nextTo"/>
        <c:crossAx val="11834508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[NfN Rapport Sykehus Masterfil 20052015.xlsx]Servicetjenester!Pivottabell27</c:name>
    <c:fmtId val="28"/>
  </c:pivotSource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>
                <a:effectLst/>
              </a:rPr>
              <a:t>Vakt og sikkerhet i kr per kvm 2014</a:t>
            </a:r>
            <a:endParaRPr lang="nb-NO">
              <a:effectLst/>
            </a:endParaRPr>
          </a:p>
        </c:rich>
      </c:tx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</c:pivotFmts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Servicetjenester!$B$62:$B$63</c:f>
              <c:strCache>
                <c:ptCount val="1"/>
                <c:pt idx="0">
                  <c:v>711 Kort og nøkkel- administrasjon </c:v>
                </c:pt>
              </c:strCache>
            </c:strRef>
          </c:tx>
          <c:invertIfNegative val="0"/>
          <c:cat>
            <c:strRef>
              <c:f>Servicetjenester!$A$64:$A$72</c:f>
              <c:strCache>
                <c:ptCount val="8"/>
                <c:pt idx="0">
                  <c:v>Ahus</c:v>
                </c:pt>
                <c:pt idx="1">
                  <c:v>HB</c:v>
                </c:pt>
                <c:pt idx="2">
                  <c:v>OUS</c:v>
                </c:pt>
                <c:pt idx="3">
                  <c:v>St.Olav</c:v>
                </c:pt>
                <c:pt idx="4">
                  <c:v>STHF</c:v>
                </c:pt>
                <c:pt idx="5">
                  <c:v>SUS</c:v>
                </c:pt>
                <c:pt idx="6">
                  <c:v>SØ</c:v>
                </c:pt>
                <c:pt idx="7">
                  <c:v>UNN</c:v>
                </c:pt>
              </c:strCache>
            </c:strRef>
          </c:cat>
          <c:val>
            <c:numRef>
              <c:f>Servicetjenester!$B$64:$B$72</c:f>
              <c:numCache>
                <c:formatCode>_ * #,##0_ ;_ * \-#,##0_ ;_ * "-"??_ ;_ @_ </c:formatCode>
                <c:ptCount val="8"/>
                <c:pt idx="0">
                  <c:v>10.324459612103775</c:v>
                </c:pt>
                <c:pt idx="1">
                  <c:v>6.4467541694103367</c:v>
                </c:pt>
                <c:pt idx="2">
                  <c:v>6.1124451793392733</c:v>
                </c:pt>
                <c:pt idx="3">
                  <c:v>7.1118978510718627</c:v>
                </c:pt>
                <c:pt idx="4">
                  <c:v>0.71055688564807895</c:v>
                </c:pt>
                <c:pt idx="5">
                  <c:v>14.010515798563233</c:v>
                </c:pt>
                <c:pt idx="6">
                  <c:v>6.0851721429838124</c:v>
                </c:pt>
                <c:pt idx="7">
                  <c:v>3.8856661135055841</c:v>
                </c:pt>
              </c:numCache>
            </c:numRef>
          </c:val>
        </c:ser>
        <c:ser>
          <c:idx val="1"/>
          <c:order val="1"/>
          <c:tx>
            <c:strRef>
              <c:f>Servicetjenester!$C$62:$C$63</c:f>
              <c:strCache>
                <c:ptCount val="1"/>
                <c:pt idx="0">
                  <c:v>712 Sikkerhetstjenester </c:v>
                </c:pt>
              </c:strCache>
            </c:strRef>
          </c:tx>
          <c:invertIfNegative val="0"/>
          <c:cat>
            <c:strRef>
              <c:f>Servicetjenester!$A$64:$A$72</c:f>
              <c:strCache>
                <c:ptCount val="8"/>
                <c:pt idx="0">
                  <c:v>Ahus</c:v>
                </c:pt>
                <c:pt idx="1">
                  <c:v>HB</c:v>
                </c:pt>
                <c:pt idx="2">
                  <c:v>OUS</c:v>
                </c:pt>
                <c:pt idx="3">
                  <c:v>St.Olav</c:v>
                </c:pt>
                <c:pt idx="4">
                  <c:v>STHF</c:v>
                </c:pt>
                <c:pt idx="5">
                  <c:v>SUS</c:v>
                </c:pt>
                <c:pt idx="6">
                  <c:v>SØ</c:v>
                </c:pt>
                <c:pt idx="7">
                  <c:v>UNN</c:v>
                </c:pt>
              </c:strCache>
            </c:strRef>
          </c:cat>
          <c:val>
            <c:numRef>
              <c:f>Servicetjenester!$C$64:$C$72</c:f>
              <c:numCache>
                <c:formatCode>_ * #,##0_ ;_ * \-#,##0_ ;_ * "-"??_ ;_ @_ </c:formatCode>
                <c:ptCount val="8"/>
                <c:pt idx="0">
                  <c:v>46.27164792551303</c:v>
                </c:pt>
                <c:pt idx="1">
                  <c:v>57.170473705926703</c:v>
                </c:pt>
                <c:pt idx="2">
                  <c:v>45.917970597862109</c:v>
                </c:pt>
                <c:pt idx="3">
                  <c:v>34.677984662892158</c:v>
                </c:pt>
                <c:pt idx="4">
                  <c:v>0.51479988947419897</c:v>
                </c:pt>
                <c:pt idx="5">
                  <c:v>61.027905879587166</c:v>
                </c:pt>
                <c:pt idx="6">
                  <c:v>64.79365642337801</c:v>
                </c:pt>
                <c:pt idx="7">
                  <c:v>52.315244038487393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19442816"/>
        <c:axId val="119448704"/>
      </c:barChart>
      <c:catAx>
        <c:axId val="119442816"/>
        <c:scaling>
          <c:orientation val="minMax"/>
        </c:scaling>
        <c:delete val="0"/>
        <c:axPos val="b"/>
        <c:majorTickMark val="none"/>
        <c:minorTickMark val="none"/>
        <c:tickLblPos val="nextTo"/>
        <c:crossAx val="119448704"/>
        <c:crosses val="autoZero"/>
        <c:auto val="1"/>
        <c:lblAlgn val="ctr"/>
        <c:lblOffset val="100"/>
        <c:noMultiLvlLbl val="0"/>
      </c:catAx>
      <c:valAx>
        <c:axId val="119448704"/>
        <c:scaling>
          <c:orientation val="minMax"/>
        </c:scaling>
        <c:delete val="0"/>
        <c:axPos val="l"/>
        <c:majorGridlines/>
        <c:numFmt formatCode="_ * #,##0_ ;_ * \-#,##0_ ;_ * &quot;-&quot;??_ ;_ @_ " sourceLinked="1"/>
        <c:majorTickMark val="none"/>
        <c:minorTickMark val="none"/>
        <c:tickLblPos val="nextTo"/>
        <c:crossAx val="11944281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[NfN Rapport Sykehus Masterfil 20052015.xlsx]Servicetjenester!Pivottabell3</c:name>
    <c:fmtId val="32"/>
  </c:pivotSource>
  <c:chart>
    <c:title>
      <c:tx>
        <c:rich>
          <a:bodyPr/>
          <a:lstStyle/>
          <a:p>
            <a:pPr>
              <a:defRPr/>
            </a:pPr>
            <a:r>
              <a:rPr lang="en-US"/>
              <a:t>713 Fastvakt i kr pr prod.koeff 2014</a:t>
            </a:r>
          </a:p>
        </c:rich>
      </c:tx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Servicetjenester!$B$477:$B$478</c:f>
              <c:strCache>
                <c:ptCount val="1"/>
                <c:pt idx="0">
                  <c:v>713 Fast vakt </c:v>
                </c:pt>
              </c:strCache>
            </c:strRef>
          </c:tx>
          <c:invertIfNegative val="0"/>
          <c:cat>
            <c:strRef>
              <c:f>Servicetjenester!$A$479:$A$487</c:f>
              <c:strCache>
                <c:ptCount val="8"/>
                <c:pt idx="0">
                  <c:v>Ahus</c:v>
                </c:pt>
                <c:pt idx="1">
                  <c:v>HB</c:v>
                </c:pt>
                <c:pt idx="2">
                  <c:v>OUS</c:v>
                </c:pt>
                <c:pt idx="3">
                  <c:v>St.Olav</c:v>
                </c:pt>
                <c:pt idx="4">
                  <c:v>STHF</c:v>
                </c:pt>
                <c:pt idx="5">
                  <c:v>SUS</c:v>
                </c:pt>
                <c:pt idx="6">
                  <c:v>SØ</c:v>
                </c:pt>
                <c:pt idx="7">
                  <c:v>UNN</c:v>
                </c:pt>
              </c:strCache>
            </c:strRef>
          </c:cat>
          <c:val>
            <c:numRef>
              <c:f>Servicetjenester!$B$479:$B$487</c:f>
              <c:numCache>
                <c:formatCode>_ * #,##0_ ;_ * \-#,##0_ ;_ * "-"??_ ;_ @_ </c:formatCode>
                <c:ptCount val="8"/>
                <c:pt idx="0">
                  <c:v>17.311852044994659</c:v>
                </c:pt>
                <c:pt idx="1">
                  <c:v>5.1541037561339937</c:v>
                </c:pt>
                <c:pt idx="2">
                  <c:v>1.3565970498987028</c:v>
                </c:pt>
                <c:pt idx="3">
                  <c:v>0.14150906558721318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9499392"/>
        <c:axId val="119505280"/>
      </c:barChart>
      <c:catAx>
        <c:axId val="119499392"/>
        <c:scaling>
          <c:orientation val="minMax"/>
        </c:scaling>
        <c:delete val="0"/>
        <c:axPos val="b"/>
        <c:majorTickMark val="out"/>
        <c:minorTickMark val="none"/>
        <c:tickLblPos val="nextTo"/>
        <c:crossAx val="119505280"/>
        <c:crosses val="autoZero"/>
        <c:auto val="1"/>
        <c:lblAlgn val="ctr"/>
        <c:lblOffset val="100"/>
        <c:noMultiLvlLbl val="0"/>
      </c:catAx>
      <c:valAx>
        <c:axId val="119505280"/>
        <c:scaling>
          <c:orientation val="minMax"/>
        </c:scaling>
        <c:delete val="0"/>
        <c:axPos val="l"/>
        <c:majorGridlines/>
        <c:numFmt formatCode="_ * #,##0_ ;_ * \-#,##0_ ;_ * &quot;-&quot;??_ ;_ @_ " sourceLinked="1"/>
        <c:majorTickMark val="out"/>
        <c:minorTickMark val="none"/>
        <c:tickLblPos val="nextTo"/>
        <c:crossAx val="11949939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[NfN Rapport Sykehus Masterfil 20052015.xlsx]Servicetjenester!Pivottabell28</c:name>
    <c:fmtId val="29"/>
  </c:pivotSource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>
                <a:effectLst/>
              </a:rPr>
              <a:t>Resepsjon, sentralbord, kundesenter i kr per prod. Koeff. 2014</a:t>
            </a:r>
            <a:endParaRPr lang="nb-NO">
              <a:effectLst/>
            </a:endParaRPr>
          </a:p>
        </c:rich>
      </c:tx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</c:pivotFmts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Servicetjenester!$B$92:$B$93</c:f>
              <c:strCache>
                <c:ptCount val="1"/>
                <c:pt idx="0">
                  <c:v>721 Resepsjonstjeneste </c:v>
                </c:pt>
              </c:strCache>
            </c:strRef>
          </c:tx>
          <c:invertIfNegative val="0"/>
          <c:cat>
            <c:strRef>
              <c:f>Servicetjenester!$A$94:$A$102</c:f>
              <c:strCache>
                <c:ptCount val="8"/>
                <c:pt idx="0">
                  <c:v>Ahus</c:v>
                </c:pt>
                <c:pt idx="1">
                  <c:v>HB</c:v>
                </c:pt>
                <c:pt idx="2">
                  <c:v>OUS</c:v>
                </c:pt>
                <c:pt idx="3">
                  <c:v>St.Olav</c:v>
                </c:pt>
                <c:pt idx="4">
                  <c:v>STHF</c:v>
                </c:pt>
                <c:pt idx="5">
                  <c:v>SUS</c:v>
                </c:pt>
                <c:pt idx="6">
                  <c:v>SØ</c:v>
                </c:pt>
                <c:pt idx="7">
                  <c:v>UNN</c:v>
                </c:pt>
              </c:strCache>
            </c:strRef>
          </c:cat>
          <c:val>
            <c:numRef>
              <c:f>Servicetjenester!$B$94:$B$102</c:f>
              <c:numCache>
                <c:formatCode>_ * #,##0_ ;_ * \-#,##0_ ;_ * "-"??_ ;_ @_ </c:formatCode>
                <c:ptCount val="8"/>
                <c:pt idx="0">
                  <c:v>12.425931746690313</c:v>
                </c:pt>
                <c:pt idx="1">
                  <c:v>12.878634970892074</c:v>
                </c:pt>
                <c:pt idx="2">
                  <c:v>16.839391337342249</c:v>
                </c:pt>
                <c:pt idx="3">
                  <c:v>11.132898800638745</c:v>
                </c:pt>
                <c:pt idx="4">
                  <c:v>29.65306195188931</c:v>
                </c:pt>
                <c:pt idx="5">
                  <c:v>10.931676127175606</c:v>
                </c:pt>
                <c:pt idx="6">
                  <c:v>14.690062158905466</c:v>
                </c:pt>
                <c:pt idx="7">
                  <c:v>4.9510394163847931</c:v>
                </c:pt>
              </c:numCache>
            </c:numRef>
          </c:val>
        </c:ser>
        <c:ser>
          <c:idx val="1"/>
          <c:order val="1"/>
          <c:tx>
            <c:strRef>
              <c:f>Servicetjenester!$C$92:$C$93</c:f>
              <c:strCache>
                <c:ptCount val="1"/>
                <c:pt idx="0">
                  <c:v>722 Sentralbordtjeneste </c:v>
                </c:pt>
              </c:strCache>
            </c:strRef>
          </c:tx>
          <c:invertIfNegative val="0"/>
          <c:cat>
            <c:strRef>
              <c:f>Servicetjenester!$A$94:$A$102</c:f>
              <c:strCache>
                <c:ptCount val="8"/>
                <c:pt idx="0">
                  <c:v>Ahus</c:v>
                </c:pt>
                <c:pt idx="1">
                  <c:v>HB</c:v>
                </c:pt>
                <c:pt idx="2">
                  <c:v>OUS</c:v>
                </c:pt>
                <c:pt idx="3">
                  <c:v>St.Olav</c:v>
                </c:pt>
                <c:pt idx="4">
                  <c:v>STHF</c:v>
                </c:pt>
                <c:pt idx="5">
                  <c:v>SUS</c:v>
                </c:pt>
                <c:pt idx="6">
                  <c:v>SØ</c:v>
                </c:pt>
                <c:pt idx="7">
                  <c:v>UNN</c:v>
                </c:pt>
              </c:strCache>
            </c:strRef>
          </c:cat>
          <c:val>
            <c:numRef>
              <c:f>Servicetjenester!$C$94:$C$102</c:f>
              <c:numCache>
                <c:formatCode>_ * #,##0_ ;_ * \-#,##0_ ;_ * "-"??_ ;_ @_ </c:formatCode>
                <c:ptCount val="8"/>
                <c:pt idx="0">
                  <c:v>19.517471626842468</c:v>
                </c:pt>
                <c:pt idx="1">
                  <c:v>16.433248820735582</c:v>
                </c:pt>
                <c:pt idx="2">
                  <c:v>26.766755597412217</c:v>
                </c:pt>
                <c:pt idx="3">
                  <c:v>8.5201242641290964</c:v>
                </c:pt>
                <c:pt idx="4">
                  <c:v>19.047336170029798</c:v>
                </c:pt>
                <c:pt idx="5">
                  <c:v>20.806902431346529</c:v>
                </c:pt>
                <c:pt idx="6">
                  <c:v>27.518286338643453</c:v>
                </c:pt>
                <c:pt idx="7">
                  <c:v>30.416141632661049</c:v>
                </c:pt>
              </c:numCache>
            </c:numRef>
          </c:val>
        </c:ser>
        <c:ser>
          <c:idx val="2"/>
          <c:order val="2"/>
          <c:tx>
            <c:strRef>
              <c:f>Servicetjenester!$D$92:$D$93</c:f>
              <c:strCache>
                <c:ptCount val="1"/>
                <c:pt idx="0">
                  <c:v>723 Kundesenter </c:v>
                </c:pt>
              </c:strCache>
            </c:strRef>
          </c:tx>
          <c:invertIfNegative val="0"/>
          <c:cat>
            <c:strRef>
              <c:f>Servicetjenester!$A$94:$A$102</c:f>
              <c:strCache>
                <c:ptCount val="8"/>
                <c:pt idx="0">
                  <c:v>Ahus</c:v>
                </c:pt>
                <c:pt idx="1">
                  <c:v>HB</c:v>
                </c:pt>
                <c:pt idx="2">
                  <c:v>OUS</c:v>
                </c:pt>
                <c:pt idx="3">
                  <c:v>St.Olav</c:v>
                </c:pt>
                <c:pt idx="4">
                  <c:v>STHF</c:v>
                </c:pt>
                <c:pt idx="5">
                  <c:v>SUS</c:v>
                </c:pt>
                <c:pt idx="6">
                  <c:v>SØ</c:v>
                </c:pt>
                <c:pt idx="7">
                  <c:v>UNN</c:v>
                </c:pt>
              </c:strCache>
            </c:strRef>
          </c:cat>
          <c:val>
            <c:numRef>
              <c:f>Servicetjenester!$D$94:$D$102</c:f>
              <c:numCache>
                <c:formatCode>_ * #,##0_ ;_ * \-#,##0_ ;_ * "-"??_ ;_ @_ </c:formatCode>
                <c:ptCount val="8"/>
                <c:pt idx="0">
                  <c:v>4.5508815513580672</c:v>
                </c:pt>
                <c:pt idx="1">
                  <c:v>9.4211027680607842</c:v>
                </c:pt>
                <c:pt idx="2">
                  <c:v>6.6576753989682684</c:v>
                </c:pt>
                <c:pt idx="3">
                  <c:v>7.1922817305197206</c:v>
                </c:pt>
                <c:pt idx="4">
                  <c:v>5.0080422098623574</c:v>
                </c:pt>
                <c:pt idx="5">
                  <c:v>2.1096461709715171</c:v>
                </c:pt>
                <c:pt idx="6">
                  <c:v>8.5508119258747737</c:v>
                </c:pt>
                <c:pt idx="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19841536"/>
        <c:axId val="119843072"/>
      </c:barChart>
      <c:catAx>
        <c:axId val="119841536"/>
        <c:scaling>
          <c:orientation val="minMax"/>
        </c:scaling>
        <c:delete val="0"/>
        <c:axPos val="b"/>
        <c:majorTickMark val="none"/>
        <c:minorTickMark val="none"/>
        <c:tickLblPos val="nextTo"/>
        <c:crossAx val="119843072"/>
        <c:crosses val="autoZero"/>
        <c:auto val="1"/>
        <c:lblAlgn val="ctr"/>
        <c:lblOffset val="100"/>
        <c:noMultiLvlLbl val="0"/>
      </c:catAx>
      <c:valAx>
        <c:axId val="119843072"/>
        <c:scaling>
          <c:orientation val="minMax"/>
        </c:scaling>
        <c:delete val="0"/>
        <c:axPos val="l"/>
        <c:majorGridlines/>
        <c:numFmt formatCode="_ * #,##0_ ;_ * \-#,##0_ ;_ * &quot;-&quot;??_ ;_ @_ " sourceLinked="1"/>
        <c:majorTickMark val="none"/>
        <c:minorTickMark val="none"/>
        <c:tickLblPos val="nextTo"/>
        <c:crossAx val="11984153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[NfN Rapport Sykehus Masterfil 20052015.xlsx]Servicetjenester!Pivottabell29</c:name>
    <c:fmtId val="31"/>
  </c:pivotSource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>
                <a:effectLst/>
              </a:rPr>
              <a:t>Kantine og kjøkken i kr per prod. Koeff. 2013-2014</a:t>
            </a:r>
            <a:endParaRPr lang="nb-NO">
              <a:effectLst/>
            </a:endParaRPr>
          </a:p>
        </c:rich>
      </c:tx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Servicetjenester!$B$122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multiLvlStrRef>
              <c:f>Servicetjenester!$A$123:$A$132</c:f>
              <c:multiLvlStrCache>
                <c:ptCount val="8"/>
                <c:lvl>
                  <c:pt idx="0">
                    <c:v>Ahus</c:v>
                  </c:pt>
                  <c:pt idx="1">
                    <c:v>HB</c:v>
                  </c:pt>
                  <c:pt idx="2">
                    <c:v>OUS</c:v>
                  </c:pt>
                  <c:pt idx="3">
                    <c:v>St.Olav</c:v>
                  </c:pt>
                  <c:pt idx="4">
                    <c:v>STHF</c:v>
                  </c:pt>
                  <c:pt idx="5">
                    <c:v>SUS</c:v>
                  </c:pt>
                  <c:pt idx="6">
                    <c:v>SØ</c:v>
                  </c:pt>
                  <c:pt idx="7">
                    <c:v>UNN</c:v>
                  </c:pt>
                </c:lvl>
                <c:lvl>
                  <c:pt idx="0">
                    <c:v>73 Kantine og kjøkken</c:v>
                  </c:pt>
                </c:lvl>
              </c:multiLvlStrCache>
            </c:multiLvlStrRef>
          </c:cat>
          <c:val>
            <c:numRef>
              <c:f>Servicetjenester!$B$123:$B$132</c:f>
              <c:numCache>
                <c:formatCode>_ * #,##0_ ;_ * \-#,##0_ ;_ * "-"??_ ;_ @_ </c:formatCode>
                <c:ptCount val="8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</c:numCache>
            </c:numRef>
          </c:val>
        </c:ser>
        <c:ser>
          <c:idx val="1"/>
          <c:order val="1"/>
          <c:tx>
            <c:strRef>
              <c:f>Servicetjenester!$C$122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multiLvlStrRef>
              <c:f>Servicetjenester!$A$123:$A$132</c:f>
              <c:multiLvlStrCache>
                <c:ptCount val="8"/>
                <c:lvl>
                  <c:pt idx="0">
                    <c:v>Ahus</c:v>
                  </c:pt>
                  <c:pt idx="1">
                    <c:v>HB</c:v>
                  </c:pt>
                  <c:pt idx="2">
                    <c:v>OUS</c:v>
                  </c:pt>
                  <c:pt idx="3">
                    <c:v>St.Olav</c:v>
                  </c:pt>
                  <c:pt idx="4">
                    <c:v>STHF</c:v>
                  </c:pt>
                  <c:pt idx="5">
                    <c:v>SUS</c:v>
                  </c:pt>
                  <c:pt idx="6">
                    <c:v>SØ</c:v>
                  </c:pt>
                  <c:pt idx="7">
                    <c:v>UNN</c:v>
                  </c:pt>
                </c:lvl>
                <c:lvl>
                  <c:pt idx="0">
                    <c:v>73 Kantine og kjøkken</c:v>
                  </c:pt>
                </c:lvl>
              </c:multiLvlStrCache>
            </c:multiLvlStrRef>
          </c:cat>
          <c:val>
            <c:numRef>
              <c:f>Servicetjenester!$C$123:$C$132</c:f>
              <c:numCache>
                <c:formatCode>_ * #,##0_ ;_ * \-#,##0_ ;_ * "-"??_ ;_ @_ </c:formatCode>
                <c:ptCount val="8"/>
                <c:pt idx="0">
                  <c:v>268.40335958564657</c:v>
                </c:pt>
                <c:pt idx="1">
                  <c:v>243.634391425123</c:v>
                </c:pt>
                <c:pt idx="2">
                  <c:v>223.88599999999997</c:v>
                </c:pt>
                <c:pt idx="3">
                  <c:v>257.80868534399076</c:v>
                </c:pt>
                <c:pt idx="4">
                  <c:v>286.53299999999996</c:v>
                </c:pt>
                <c:pt idx="5">
                  <c:v>198.0743432661321</c:v>
                </c:pt>
                <c:pt idx="6">
                  <c:v>255.02394646561783</c:v>
                </c:pt>
                <c:pt idx="7">
                  <c:v>342.6510324863504</c:v>
                </c:pt>
              </c:numCache>
            </c:numRef>
          </c:val>
        </c:ser>
        <c:ser>
          <c:idx val="2"/>
          <c:order val="2"/>
          <c:tx>
            <c:strRef>
              <c:f>Servicetjenester!$D$122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multiLvlStrRef>
              <c:f>Servicetjenester!$A$123:$A$132</c:f>
              <c:multiLvlStrCache>
                <c:ptCount val="8"/>
                <c:lvl>
                  <c:pt idx="0">
                    <c:v>Ahus</c:v>
                  </c:pt>
                  <c:pt idx="1">
                    <c:v>HB</c:v>
                  </c:pt>
                  <c:pt idx="2">
                    <c:v>OUS</c:v>
                  </c:pt>
                  <c:pt idx="3">
                    <c:v>St.Olav</c:v>
                  </c:pt>
                  <c:pt idx="4">
                    <c:v>STHF</c:v>
                  </c:pt>
                  <c:pt idx="5">
                    <c:v>SUS</c:v>
                  </c:pt>
                  <c:pt idx="6">
                    <c:v>SØ</c:v>
                  </c:pt>
                  <c:pt idx="7">
                    <c:v>UNN</c:v>
                  </c:pt>
                </c:lvl>
                <c:lvl>
                  <c:pt idx="0">
                    <c:v>73 Kantine og kjøkken</c:v>
                  </c:pt>
                </c:lvl>
              </c:multiLvlStrCache>
            </c:multiLvlStrRef>
          </c:cat>
          <c:val>
            <c:numRef>
              <c:f>Servicetjenester!$D$123:$D$132</c:f>
              <c:numCache>
                <c:formatCode>_ * #,##0_ ;_ * \-#,##0_ ;_ * "-"??_ ;_ @_ </c:formatCode>
                <c:ptCount val="8"/>
                <c:pt idx="0">
                  <c:v>297.23142948435452</c:v>
                </c:pt>
                <c:pt idx="1">
                  <c:v>215.88681594451771</c:v>
                </c:pt>
                <c:pt idx="2">
                  <c:v>272.38654507790744</c:v>
                </c:pt>
                <c:pt idx="3">
                  <c:v>279.77980266118755</c:v>
                </c:pt>
                <c:pt idx="4">
                  <c:v>303.11552238189051</c:v>
                </c:pt>
                <c:pt idx="5">
                  <c:v>226.98560219495724</c:v>
                </c:pt>
                <c:pt idx="6">
                  <c:v>264.22048976771566</c:v>
                </c:pt>
                <c:pt idx="7">
                  <c:v>362.10650809191213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9648256"/>
        <c:axId val="119649792"/>
      </c:barChart>
      <c:catAx>
        <c:axId val="119648256"/>
        <c:scaling>
          <c:orientation val="minMax"/>
        </c:scaling>
        <c:delete val="0"/>
        <c:axPos val="b"/>
        <c:majorTickMark val="none"/>
        <c:minorTickMark val="none"/>
        <c:tickLblPos val="nextTo"/>
        <c:crossAx val="119649792"/>
        <c:crosses val="autoZero"/>
        <c:auto val="1"/>
        <c:lblAlgn val="ctr"/>
        <c:lblOffset val="100"/>
        <c:noMultiLvlLbl val="0"/>
      </c:catAx>
      <c:valAx>
        <c:axId val="119649792"/>
        <c:scaling>
          <c:orientation val="minMax"/>
        </c:scaling>
        <c:delete val="0"/>
        <c:axPos val="l"/>
        <c:majorGridlines/>
        <c:numFmt formatCode="_ * #,##0_ ;_ * \-#,##0_ ;_ * &quot;-&quot;??_ ;_ @_ " sourceLinked="1"/>
        <c:majorTickMark val="none"/>
        <c:minorTickMark val="none"/>
        <c:tickLblPos val="nextTo"/>
        <c:crossAx val="11964825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>
                <a:effectLst/>
              </a:rPr>
              <a:t>Kantine/catering i kr per antall ansatte 2014</a:t>
            </a:r>
            <a:endParaRPr lang="nb-NO">
              <a:effectLst/>
            </a:endParaRPr>
          </a:p>
        </c:rich>
      </c:tx>
      <c:layout>
        <c:manualLayout>
          <c:xMode val="edge"/>
          <c:yMode val="edge"/>
          <c:x val="0.27532836389826415"/>
          <c:y val="2.2913443221755848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Servicetjenester!$G$153</c:f>
              <c:strCache>
                <c:ptCount val="1"/>
                <c:pt idx="0">
                  <c:v>Kostnad pr ansatt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Servicetjenester!$F$154:$F$161</c:f>
              <c:strCache>
                <c:ptCount val="8"/>
                <c:pt idx="0">
                  <c:v>Ahus</c:v>
                </c:pt>
                <c:pt idx="1">
                  <c:v>HB</c:v>
                </c:pt>
                <c:pt idx="2">
                  <c:v>OUS</c:v>
                </c:pt>
                <c:pt idx="3">
                  <c:v>St.Olav</c:v>
                </c:pt>
                <c:pt idx="4">
                  <c:v>STHF</c:v>
                </c:pt>
                <c:pt idx="5">
                  <c:v>SUS</c:v>
                </c:pt>
                <c:pt idx="6">
                  <c:v>SØ</c:v>
                </c:pt>
                <c:pt idx="7">
                  <c:v>UNN</c:v>
                </c:pt>
              </c:strCache>
            </c:strRef>
          </c:cat>
          <c:val>
            <c:numRef>
              <c:f>Servicetjenester!$G$154:$G$161</c:f>
              <c:numCache>
                <c:formatCode>_ * #,##0_ ;_ * \-#,##0_ ;_ * "-"??_ ;_ @_ </c:formatCode>
                <c:ptCount val="8"/>
                <c:pt idx="0">
                  <c:v>2785.1842154071178</c:v>
                </c:pt>
                <c:pt idx="1">
                  <c:v>1571.9747340425531</c:v>
                </c:pt>
                <c:pt idx="2">
                  <c:v>1051.9781734073488</c:v>
                </c:pt>
                <c:pt idx="3">
                  <c:v>4181.8090249798543</c:v>
                </c:pt>
                <c:pt idx="4">
                  <c:v>2205.0836533727229</c:v>
                </c:pt>
                <c:pt idx="5">
                  <c:v>1693.864057127744</c:v>
                </c:pt>
                <c:pt idx="6">
                  <c:v>3205.4931836407377</c:v>
                </c:pt>
                <c:pt idx="7">
                  <c:v>2244.9006799093454</c:v>
                </c:pt>
              </c:numCache>
            </c:numRef>
          </c:val>
        </c:ser>
        <c:ser>
          <c:idx val="1"/>
          <c:order val="1"/>
          <c:tx>
            <c:strRef>
              <c:f>Servicetjenester!$H$153</c:f>
              <c:strCache>
                <c:ptCount val="1"/>
                <c:pt idx="0">
                  <c:v>Inntekter pr ansatt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Servicetjenester!$F$154:$F$161</c:f>
              <c:strCache>
                <c:ptCount val="8"/>
                <c:pt idx="0">
                  <c:v>Ahus</c:v>
                </c:pt>
                <c:pt idx="1">
                  <c:v>HB</c:v>
                </c:pt>
                <c:pt idx="2">
                  <c:v>OUS</c:v>
                </c:pt>
                <c:pt idx="3">
                  <c:v>St.Olav</c:v>
                </c:pt>
                <c:pt idx="4">
                  <c:v>STHF</c:v>
                </c:pt>
                <c:pt idx="5">
                  <c:v>SUS</c:v>
                </c:pt>
                <c:pt idx="6">
                  <c:v>SØ</c:v>
                </c:pt>
                <c:pt idx="7">
                  <c:v>UNN</c:v>
                </c:pt>
              </c:strCache>
            </c:strRef>
          </c:cat>
          <c:val>
            <c:numRef>
              <c:f>Servicetjenester!$H$154:$H$161</c:f>
              <c:numCache>
                <c:formatCode>_ * #,##0_ ;_ * \-#,##0_ ;_ * "-"??_ ;_ @_ </c:formatCode>
                <c:ptCount val="8"/>
                <c:pt idx="0">
                  <c:v>2427.7685262281429</c:v>
                </c:pt>
                <c:pt idx="1">
                  <c:v>1617.8523936170213</c:v>
                </c:pt>
                <c:pt idx="2">
                  <c:v>343.99506564455015</c:v>
                </c:pt>
                <c:pt idx="3">
                  <c:v>3840.7534246575337</c:v>
                </c:pt>
                <c:pt idx="4">
                  <c:v>1713.9340226489412</c:v>
                </c:pt>
                <c:pt idx="5">
                  <c:v>1365.9730230097857</c:v>
                </c:pt>
                <c:pt idx="6">
                  <c:v>3403.9695268644746</c:v>
                </c:pt>
                <c:pt idx="7">
                  <c:v>2298.4935341954406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9570816"/>
        <c:axId val="119572352"/>
      </c:barChart>
      <c:catAx>
        <c:axId val="119570816"/>
        <c:scaling>
          <c:orientation val="minMax"/>
        </c:scaling>
        <c:delete val="0"/>
        <c:axPos val="b"/>
        <c:majorTickMark val="none"/>
        <c:minorTickMark val="none"/>
        <c:tickLblPos val="nextTo"/>
        <c:crossAx val="119572352"/>
        <c:crosses val="autoZero"/>
        <c:auto val="1"/>
        <c:lblAlgn val="ctr"/>
        <c:lblOffset val="100"/>
        <c:noMultiLvlLbl val="0"/>
      </c:catAx>
      <c:valAx>
        <c:axId val="119572352"/>
        <c:scaling>
          <c:orientation val="minMax"/>
        </c:scaling>
        <c:delete val="0"/>
        <c:axPos val="l"/>
        <c:majorGridlines/>
        <c:numFmt formatCode="_ * #,##0_ ;_ * \-#,##0_ ;_ * &quot;-&quot;??_ ;_ @_ " sourceLinked="1"/>
        <c:majorTickMark val="none"/>
        <c:minorTickMark val="none"/>
        <c:tickLblPos val="nextTo"/>
        <c:crossAx val="11957081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[NfN Rapport Sykehus Masterfil 20052015.xlsx]Hovedtall og sammendrag!Pivottabell13</c:name>
    <c:fmtId val="8"/>
  </c:pivotSource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>
                <a:effectLst/>
              </a:rPr>
              <a:t>Totalt areal i kvm BTA 2012-2014</a:t>
            </a:r>
            <a:endParaRPr lang="nb-NO">
              <a:effectLst/>
            </a:endParaRPr>
          </a:p>
        </c:rich>
      </c:tx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'Hovedtall og sammendrag'!$B$3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multiLvlStrRef>
              <c:f>'Hovedtall og sammendrag'!$A$4:$A$13</c:f>
              <c:multiLvlStrCache>
                <c:ptCount val="8"/>
                <c:lvl>
                  <c:pt idx="0">
                    <c:v>Ahus</c:v>
                  </c:pt>
                  <c:pt idx="1">
                    <c:v>HB</c:v>
                  </c:pt>
                  <c:pt idx="2">
                    <c:v>OUS</c:v>
                  </c:pt>
                  <c:pt idx="3">
                    <c:v>STHF</c:v>
                  </c:pt>
                  <c:pt idx="4">
                    <c:v>SUS</c:v>
                  </c:pt>
                  <c:pt idx="5">
                    <c:v>SØ</c:v>
                  </c:pt>
                  <c:pt idx="6">
                    <c:v>UNN</c:v>
                  </c:pt>
                  <c:pt idx="7">
                    <c:v>St.Olav</c:v>
                  </c:pt>
                </c:lvl>
                <c:lvl>
                  <c:pt idx="0">
                    <c:v>Bruttoareal BTA - eid og leid</c:v>
                  </c:pt>
                </c:lvl>
              </c:multiLvlStrCache>
            </c:multiLvlStrRef>
          </c:cat>
          <c:val>
            <c:numRef>
              <c:f>'Hovedtall og sammendrag'!$B$4:$B$13</c:f>
              <c:numCache>
                <c:formatCode>_ * #,##0_ ;_ * \-#,##0_ ;_ * "-"??_ ;_ @_ </c:formatCode>
                <c:ptCount val="8"/>
                <c:pt idx="0">
                  <c:v>274889</c:v>
                </c:pt>
                <c:pt idx="1">
                  <c:v>427575</c:v>
                </c:pt>
                <c:pt idx="2">
                  <c:v>951548</c:v>
                </c:pt>
                <c:pt idx="3">
                  <c:v>171871</c:v>
                </c:pt>
                <c:pt idx="4">
                  <c:v>209317</c:v>
                </c:pt>
                <c:pt idx="5">
                  <c:v>171461</c:v>
                </c:pt>
                <c:pt idx="6">
                  <c:v>245695</c:v>
                </c:pt>
                <c:pt idx="7">
                  <c:v>362130</c:v>
                </c:pt>
              </c:numCache>
            </c:numRef>
          </c:val>
        </c:ser>
        <c:ser>
          <c:idx val="1"/>
          <c:order val="1"/>
          <c:tx>
            <c:strRef>
              <c:f>'Hovedtall og sammendrag'!$C$3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multiLvlStrRef>
              <c:f>'Hovedtall og sammendrag'!$A$4:$A$13</c:f>
              <c:multiLvlStrCache>
                <c:ptCount val="8"/>
                <c:lvl>
                  <c:pt idx="0">
                    <c:v>Ahus</c:v>
                  </c:pt>
                  <c:pt idx="1">
                    <c:v>HB</c:v>
                  </c:pt>
                  <c:pt idx="2">
                    <c:v>OUS</c:v>
                  </c:pt>
                  <c:pt idx="3">
                    <c:v>STHF</c:v>
                  </c:pt>
                  <c:pt idx="4">
                    <c:v>SUS</c:v>
                  </c:pt>
                  <c:pt idx="5">
                    <c:v>SØ</c:v>
                  </c:pt>
                  <c:pt idx="6">
                    <c:v>UNN</c:v>
                  </c:pt>
                  <c:pt idx="7">
                    <c:v>St.Olav</c:v>
                  </c:pt>
                </c:lvl>
                <c:lvl>
                  <c:pt idx="0">
                    <c:v>Bruttoareal BTA - eid og leid</c:v>
                  </c:pt>
                </c:lvl>
              </c:multiLvlStrCache>
            </c:multiLvlStrRef>
          </c:cat>
          <c:val>
            <c:numRef>
              <c:f>'Hovedtall og sammendrag'!$C$4:$C$13</c:f>
              <c:numCache>
                <c:formatCode>_ * #,##0_ ;_ * \-#,##0_ ;_ * "-"??_ ;_ @_ </c:formatCode>
                <c:ptCount val="8"/>
                <c:pt idx="0">
                  <c:v>266540</c:v>
                </c:pt>
                <c:pt idx="1">
                  <c:v>401442</c:v>
                </c:pt>
                <c:pt idx="2">
                  <c:v>949048</c:v>
                </c:pt>
                <c:pt idx="3">
                  <c:v>174179</c:v>
                </c:pt>
                <c:pt idx="4">
                  <c:v>209317.33999999985</c:v>
                </c:pt>
                <c:pt idx="5">
                  <c:v>172556</c:v>
                </c:pt>
                <c:pt idx="6">
                  <c:v>277079</c:v>
                </c:pt>
                <c:pt idx="7">
                  <c:v>368494</c:v>
                </c:pt>
              </c:numCache>
            </c:numRef>
          </c:val>
        </c:ser>
        <c:ser>
          <c:idx val="2"/>
          <c:order val="2"/>
          <c:tx>
            <c:strRef>
              <c:f>'Hovedtall og sammendrag'!$D$3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multiLvlStrRef>
              <c:f>'Hovedtall og sammendrag'!$A$4:$A$13</c:f>
              <c:multiLvlStrCache>
                <c:ptCount val="8"/>
                <c:lvl>
                  <c:pt idx="0">
                    <c:v>Ahus</c:v>
                  </c:pt>
                  <c:pt idx="1">
                    <c:v>HB</c:v>
                  </c:pt>
                  <c:pt idx="2">
                    <c:v>OUS</c:v>
                  </c:pt>
                  <c:pt idx="3">
                    <c:v>STHF</c:v>
                  </c:pt>
                  <c:pt idx="4">
                    <c:v>SUS</c:v>
                  </c:pt>
                  <c:pt idx="5">
                    <c:v>SØ</c:v>
                  </c:pt>
                  <c:pt idx="6">
                    <c:v>UNN</c:v>
                  </c:pt>
                  <c:pt idx="7">
                    <c:v>St.Olav</c:v>
                  </c:pt>
                </c:lvl>
                <c:lvl>
                  <c:pt idx="0">
                    <c:v>Bruttoareal BTA - eid og leid</c:v>
                  </c:pt>
                </c:lvl>
              </c:multiLvlStrCache>
            </c:multiLvlStrRef>
          </c:cat>
          <c:val>
            <c:numRef>
              <c:f>'Hovedtall og sammendrag'!$D$4:$D$13</c:f>
              <c:numCache>
                <c:formatCode>_ * #,##0_ ;_ * \-#,##0_ ;_ * "-"??_ ;_ @_ </c:formatCode>
                <c:ptCount val="8"/>
                <c:pt idx="0">
                  <c:v>272299</c:v>
                </c:pt>
                <c:pt idx="1">
                  <c:v>429777</c:v>
                </c:pt>
                <c:pt idx="2">
                  <c:v>1005457</c:v>
                </c:pt>
                <c:pt idx="3">
                  <c:v>174629</c:v>
                </c:pt>
                <c:pt idx="4">
                  <c:v>221191</c:v>
                </c:pt>
                <c:pt idx="5">
                  <c:v>197365</c:v>
                </c:pt>
                <c:pt idx="6">
                  <c:v>240529</c:v>
                </c:pt>
                <c:pt idx="7">
                  <c:v>384145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278336"/>
        <c:axId val="50664576"/>
      </c:barChart>
      <c:catAx>
        <c:axId val="49278336"/>
        <c:scaling>
          <c:orientation val="minMax"/>
        </c:scaling>
        <c:delete val="0"/>
        <c:axPos val="b"/>
        <c:majorTickMark val="none"/>
        <c:minorTickMark val="none"/>
        <c:tickLblPos val="nextTo"/>
        <c:crossAx val="50664576"/>
        <c:crosses val="autoZero"/>
        <c:auto val="1"/>
        <c:lblAlgn val="ctr"/>
        <c:lblOffset val="100"/>
        <c:noMultiLvlLbl val="0"/>
      </c:catAx>
      <c:valAx>
        <c:axId val="50664576"/>
        <c:scaling>
          <c:orientation val="minMax"/>
        </c:scaling>
        <c:delete val="0"/>
        <c:axPos val="l"/>
        <c:majorGridlines/>
        <c:numFmt formatCode="_ * #,##0_ ;_ * \-#,##0_ ;_ * &quot;-&quot;??_ ;_ @_ " sourceLinked="1"/>
        <c:majorTickMark val="none"/>
        <c:minorTickMark val="none"/>
        <c:tickLblPos val="nextTo"/>
        <c:crossAx val="4927833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[NfN Rapport Sykehus Masterfil 20052015.xlsx]Servicetjenester!Pivottabell32</c:name>
    <c:fmtId val="32"/>
  </c:pivotSource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>
                <a:effectLst/>
              </a:rPr>
              <a:t>Kjøkkenkostnad i kr per prod. Koeff. 2014</a:t>
            </a:r>
            <a:endParaRPr lang="nb-NO">
              <a:effectLst/>
            </a:endParaRPr>
          </a:p>
        </c:rich>
      </c:tx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</c:pivotFmts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Servicetjenester!$B$192:$B$193</c:f>
              <c:strCache>
                <c:ptCount val="1"/>
                <c:pt idx="0">
                  <c:v>732 Produksjonskjøkken (pasientrelatert) </c:v>
                </c:pt>
              </c:strCache>
            </c:strRef>
          </c:tx>
          <c:invertIfNegative val="0"/>
          <c:cat>
            <c:strRef>
              <c:f>Servicetjenester!$A$194:$A$202</c:f>
              <c:strCache>
                <c:ptCount val="8"/>
                <c:pt idx="0">
                  <c:v>Ahus</c:v>
                </c:pt>
                <c:pt idx="1">
                  <c:v>HB</c:v>
                </c:pt>
                <c:pt idx="2">
                  <c:v>OUS</c:v>
                </c:pt>
                <c:pt idx="3">
                  <c:v>St.Olav</c:v>
                </c:pt>
                <c:pt idx="4">
                  <c:v>STHF</c:v>
                </c:pt>
                <c:pt idx="5">
                  <c:v>SUS</c:v>
                </c:pt>
                <c:pt idx="6">
                  <c:v>SØ</c:v>
                </c:pt>
                <c:pt idx="7">
                  <c:v>UNN</c:v>
                </c:pt>
              </c:strCache>
            </c:strRef>
          </c:cat>
          <c:val>
            <c:numRef>
              <c:f>Servicetjenester!$B$194:$B$202</c:f>
              <c:numCache>
                <c:formatCode>_ * #,##0_ ;_ * \-#,##0_ ;_ * "-"??_ ;_ @_ </c:formatCode>
                <c:ptCount val="8"/>
                <c:pt idx="0">
                  <c:v>50.137209787651706</c:v>
                </c:pt>
                <c:pt idx="1">
                  <c:v>43.874084011148973</c:v>
                </c:pt>
                <c:pt idx="2">
                  <c:v>81.648825002524433</c:v>
                </c:pt>
                <c:pt idx="3">
                  <c:v>84.633165729062526</c:v>
                </c:pt>
                <c:pt idx="4">
                  <c:v>80.038652959550205</c:v>
                </c:pt>
                <c:pt idx="5">
                  <c:v>36.267562401692409</c:v>
                </c:pt>
                <c:pt idx="6">
                  <c:v>112.81373875925352</c:v>
                </c:pt>
                <c:pt idx="7">
                  <c:v>81.090194728076142</c:v>
                </c:pt>
              </c:numCache>
            </c:numRef>
          </c:val>
        </c:ser>
        <c:ser>
          <c:idx val="1"/>
          <c:order val="1"/>
          <c:tx>
            <c:strRef>
              <c:f>Servicetjenester!$C$192:$C$193</c:f>
              <c:strCache>
                <c:ptCount val="1"/>
                <c:pt idx="0">
                  <c:v>734 Pasientmat </c:v>
                </c:pt>
              </c:strCache>
            </c:strRef>
          </c:tx>
          <c:invertIfNegative val="0"/>
          <c:cat>
            <c:strRef>
              <c:f>Servicetjenester!$A$194:$A$202</c:f>
              <c:strCache>
                <c:ptCount val="8"/>
                <c:pt idx="0">
                  <c:v>Ahus</c:v>
                </c:pt>
                <c:pt idx="1">
                  <c:v>HB</c:v>
                </c:pt>
                <c:pt idx="2">
                  <c:v>OUS</c:v>
                </c:pt>
                <c:pt idx="3">
                  <c:v>St.Olav</c:v>
                </c:pt>
                <c:pt idx="4">
                  <c:v>STHF</c:v>
                </c:pt>
                <c:pt idx="5">
                  <c:v>SUS</c:v>
                </c:pt>
                <c:pt idx="6">
                  <c:v>SØ</c:v>
                </c:pt>
                <c:pt idx="7">
                  <c:v>UNN</c:v>
                </c:pt>
              </c:strCache>
            </c:strRef>
          </c:cat>
          <c:val>
            <c:numRef>
              <c:f>Servicetjenester!$C$194:$C$202</c:f>
              <c:numCache>
                <c:formatCode>_ * #,##0_ ;_ * \-#,##0_ ;_ * "-"??_ ;_ @_ </c:formatCode>
                <c:ptCount val="8"/>
                <c:pt idx="0">
                  <c:v>74.836468511091951</c:v>
                </c:pt>
                <c:pt idx="1">
                  <c:v>74.810053149490585</c:v>
                </c:pt>
                <c:pt idx="2">
                  <c:v>88.943964983445653</c:v>
                </c:pt>
                <c:pt idx="3">
                  <c:v>96.173497851585665</c:v>
                </c:pt>
                <c:pt idx="4">
                  <c:v>83.669533348156122</c:v>
                </c:pt>
                <c:pt idx="5">
                  <c:v>78.120583480258318</c:v>
                </c:pt>
                <c:pt idx="6">
                  <c:v>87.249579782365586</c:v>
                </c:pt>
                <c:pt idx="7">
                  <c:v>128.38305017327721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19694464"/>
        <c:axId val="119696000"/>
      </c:barChart>
      <c:catAx>
        <c:axId val="119694464"/>
        <c:scaling>
          <c:orientation val="minMax"/>
        </c:scaling>
        <c:delete val="0"/>
        <c:axPos val="b"/>
        <c:majorTickMark val="none"/>
        <c:minorTickMark val="none"/>
        <c:tickLblPos val="nextTo"/>
        <c:crossAx val="119696000"/>
        <c:crosses val="autoZero"/>
        <c:auto val="1"/>
        <c:lblAlgn val="ctr"/>
        <c:lblOffset val="100"/>
        <c:noMultiLvlLbl val="0"/>
      </c:catAx>
      <c:valAx>
        <c:axId val="119696000"/>
        <c:scaling>
          <c:orientation val="minMax"/>
        </c:scaling>
        <c:delete val="0"/>
        <c:axPos val="l"/>
        <c:majorGridlines/>
        <c:numFmt formatCode="_ * #,##0_ ;_ * \-#,##0_ ;_ * &quot;-&quot;??_ ;_ @_ " sourceLinked="1"/>
        <c:majorTickMark val="none"/>
        <c:minorTickMark val="none"/>
        <c:tickLblPos val="nextTo"/>
        <c:crossAx val="11969446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nb-NO"/>
              <a:t>Avdelingskjøkken/buffet - Kr pr liggedøgn 2014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Servicetjenester!$H$222</c:f>
              <c:strCache>
                <c:ptCount val="1"/>
                <c:pt idx="0">
                  <c:v>733 Avdelingskjøkken/buffet - Kr pr liggedøgn</c:v>
                </c:pt>
              </c:strCache>
            </c:strRef>
          </c:tx>
          <c:invertIfNegative val="0"/>
          <c:cat>
            <c:strRef>
              <c:f>Servicetjenester!$G$223:$G$230</c:f>
              <c:strCache>
                <c:ptCount val="8"/>
                <c:pt idx="0">
                  <c:v>Ahus</c:v>
                </c:pt>
                <c:pt idx="1">
                  <c:v>HB</c:v>
                </c:pt>
                <c:pt idx="2">
                  <c:v>OUS</c:v>
                </c:pt>
                <c:pt idx="3">
                  <c:v>St.Olav</c:v>
                </c:pt>
                <c:pt idx="4">
                  <c:v>STHF</c:v>
                </c:pt>
                <c:pt idx="5">
                  <c:v>SUS</c:v>
                </c:pt>
                <c:pt idx="6">
                  <c:v>SØ</c:v>
                </c:pt>
                <c:pt idx="7">
                  <c:v>UNN</c:v>
                </c:pt>
              </c:strCache>
            </c:strRef>
          </c:cat>
          <c:val>
            <c:numRef>
              <c:f>Servicetjenester!$H$223:$H$230</c:f>
              <c:numCache>
                <c:formatCode>_ * #,##0_ ;_ * \-#,##0_ ;_ * "-"??_ ;_ @_ </c:formatCode>
                <c:ptCount val="8"/>
                <c:pt idx="0">
                  <c:v>99.078452331543104</c:v>
                </c:pt>
                <c:pt idx="1">
                  <c:v>53.99594527040788</c:v>
                </c:pt>
                <c:pt idx="2">
                  <c:v>80.138196587282749</c:v>
                </c:pt>
                <c:pt idx="3">
                  <c:v>0</c:v>
                </c:pt>
                <c:pt idx="4">
                  <c:v>93.5270476746268</c:v>
                </c:pt>
                <c:pt idx="5">
                  <c:v>52.405463078828838</c:v>
                </c:pt>
                <c:pt idx="6">
                  <c:v>0</c:v>
                </c:pt>
                <c:pt idx="7">
                  <c:v>104.95046162674903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9722752"/>
        <c:axId val="119724288"/>
      </c:barChart>
      <c:catAx>
        <c:axId val="119722752"/>
        <c:scaling>
          <c:orientation val="minMax"/>
        </c:scaling>
        <c:delete val="0"/>
        <c:axPos val="b"/>
        <c:majorTickMark val="out"/>
        <c:minorTickMark val="none"/>
        <c:tickLblPos val="nextTo"/>
        <c:crossAx val="119724288"/>
        <c:crosses val="autoZero"/>
        <c:auto val="1"/>
        <c:lblAlgn val="ctr"/>
        <c:lblOffset val="100"/>
        <c:noMultiLvlLbl val="0"/>
      </c:catAx>
      <c:valAx>
        <c:axId val="119724288"/>
        <c:scaling>
          <c:orientation val="minMax"/>
        </c:scaling>
        <c:delete val="0"/>
        <c:axPos val="l"/>
        <c:majorGridlines/>
        <c:numFmt formatCode="_ * #,##0_ ;_ * \-#,##0_ ;_ * &quot;-&quot;??_ ;_ @_ " sourceLinked="1"/>
        <c:majorTickMark val="out"/>
        <c:minorTickMark val="none"/>
        <c:tickLblPos val="nextTo"/>
        <c:crossAx val="11972275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[NfN Rapport Sykehus Masterfil 20052015.xlsx]Forsyning!Pivottabell13</c:name>
    <c:fmtId val="-1"/>
  </c:pivotSource>
  <c:chart>
    <c:title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Forsyning!$B$422:$B$423</c:f>
              <c:strCache>
                <c:ptCount val="1"/>
                <c:pt idx="0">
                  <c:v>Mat - våtorganisk (mengde ift rapportert kr i 535)</c:v>
                </c:pt>
              </c:strCache>
            </c:strRef>
          </c:tx>
          <c:invertIfNegative val="0"/>
          <c:cat>
            <c:strRef>
              <c:f>Forsyning!$A$424:$A$432</c:f>
              <c:strCache>
                <c:ptCount val="8"/>
                <c:pt idx="0">
                  <c:v>Ahus</c:v>
                </c:pt>
                <c:pt idx="1">
                  <c:v>HB</c:v>
                </c:pt>
                <c:pt idx="2">
                  <c:v>OUS</c:v>
                </c:pt>
                <c:pt idx="3">
                  <c:v>St.Olav</c:v>
                </c:pt>
                <c:pt idx="4">
                  <c:v>STHF</c:v>
                </c:pt>
                <c:pt idx="5">
                  <c:v>SUS</c:v>
                </c:pt>
                <c:pt idx="6">
                  <c:v>SØ</c:v>
                </c:pt>
                <c:pt idx="7">
                  <c:v>UNN</c:v>
                </c:pt>
              </c:strCache>
            </c:strRef>
          </c:cat>
          <c:val>
            <c:numRef>
              <c:f>Forsyning!$B$424:$B$432</c:f>
              <c:numCache>
                <c:formatCode>_ * #,##0.0_ ;_ * \-#,##0.0_ ;_ * "-"??_ ;_ @_ </c:formatCode>
                <c:ptCount val="8"/>
                <c:pt idx="0">
                  <c:v>0.13162576059489631</c:v>
                </c:pt>
                <c:pt idx="1">
                  <c:v>0.31703503302811037</c:v>
                </c:pt>
                <c:pt idx="2">
                  <c:v>0.11431440594540432</c:v>
                </c:pt>
                <c:pt idx="3">
                  <c:v>0.12587089008002694</c:v>
                </c:pt>
                <c:pt idx="4">
                  <c:v>0.17544068085241202</c:v>
                </c:pt>
                <c:pt idx="5">
                  <c:v>0.28955927836863959</c:v>
                </c:pt>
                <c:pt idx="6">
                  <c:v>0.48552240405013963</c:v>
                </c:pt>
                <c:pt idx="7">
                  <c:v>0.27686300239739353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602112"/>
        <c:axId val="86603648"/>
      </c:barChart>
      <c:catAx>
        <c:axId val="86602112"/>
        <c:scaling>
          <c:orientation val="minMax"/>
        </c:scaling>
        <c:delete val="0"/>
        <c:axPos val="b"/>
        <c:majorTickMark val="none"/>
        <c:minorTickMark val="none"/>
        <c:tickLblPos val="nextTo"/>
        <c:crossAx val="86603648"/>
        <c:crosses val="autoZero"/>
        <c:auto val="1"/>
        <c:lblAlgn val="ctr"/>
        <c:lblOffset val="100"/>
        <c:noMultiLvlLbl val="0"/>
      </c:catAx>
      <c:valAx>
        <c:axId val="86603648"/>
        <c:scaling>
          <c:orientation val="minMax"/>
        </c:scaling>
        <c:delete val="0"/>
        <c:axPos val="l"/>
        <c:majorGridlines/>
        <c:numFmt formatCode="_ * #,##0.0_ ;_ * \-#,##0.0_ ;_ * &quot;-&quot;??_ ;_ @_ " sourceLinked="1"/>
        <c:majorTickMark val="none"/>
        <c:minorTickMark val="none"/>
        <c:tickLblPos val="nextTo"/>
        <c:crossAx val="8660211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/>
          </a:pPr>
          <a:endParaRPr lang="nb-NO"/>
        </a:p>
      </c:txPr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[NfN Rapport Sykehus Masterfil 20052015.xlsx]Servicetjenester!Pivottabell35</c:name>
    <c:fmtId val="35"/>
  </c:pivotSource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>
                <a:effectLst/>
              </a:rPr>
              <a:t>Post, arkiv i kr per prod. Koeff. 2014</a:t>
            </a:r>
            <a:endParaRPr lang="nb-NO">
              <a:effectLst/>
            </a:endParaRPr>
          </a:p>
        </c:rich>
      </c:tx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</c:pivotFmt>
      <c:pivotFmt>
        <c:idx val="17"/>
        <c:marker>
          <c:symbol val="none"/>
        </c:marker>
      </c:pivotFmt>
      <c:pivotFmt>
        <c:idx val="18"/>
        <c:marker>
          <c:symbol val="none"/>
        </c:marker>
      </c:pivotFmt>
      <c:pivotFmt>
        <c:idx val="19"/>
        <c:marker>
          <c:symbol val="none"/>
        </c:marker>
      </c:pivotFmt>
    </c:pivotFmts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Servicetjenester!$B$252:$B$253</c:f>
              <c:strCache>
                <c:ptCount val="1"/>
                <c:pt idx="0">
                  <c:v>771 Porto </c:v>
                </c:pt>
              </c:strCache>
            </c:strRef>
          </c:tx>
          <c:invertIfNegative val="0"/>
          <c:cat>
            <c:strRef>
              <c:f>Servicetjenester!$A$254:$A$262</c:f>
              <c:strCache>
                <c:ptCount val="8"/>
                <c:pt idx="0">
                  <c:v>Ahus</c:v>
                </c:pt>
                <c:pt idx="1">
                  <c:v>HB</c:v>
                </c:pt>
                <c:pt idx="2">
                  <c:v>OUS</c:v>
                </c:pt>
                <c:pt idx="3">
                  <c:v>St.Olav</c:v>
                </c:pt>
                <c:pt idx="4">
                  <c:v>STHF</c:v>
                </c:pt>
                <c:pt idx="5">
                  <c:v>SUS</c:v>
                </c:pt>
                <c:pt idx="6">
                  <c:v>SØ</c:v>
                </c:pt>
                <c:pt idx="7">
                  <c:v>UNN</c:v>
                </c:pt>
              </c:strCache>
            </c:strRef>
          </c:cat>
          <c:val>
            <c:numRef>
              <c:f>Servicetjenester!$B$254:$B$262</c:f>
              <c:numCache>
                <c:formatCode>_ * #,##0_ ;_ * \-#,##0_ ;_ * "-"??_ ;_ @_ </c:formatCode>
                <c:ptCount val="8"/>
                <c:pt idx="0">
                  <c:v>21.20347648395013</c:v>
                </c:pt>
                <c:pt idx="1">
                  <c:v>28.575772314801366</c:v>
                </c:pt>
                <c:pt idx="2">
                  <c:v>31.846821040944047</c:v>
                </c:pt>
                <c:pt idx="3">
                  <c:v>24.749840545659843</c:v>
                </c:pt>
                <c:pt idx="4">
                  <c:v>28.824966097120928</c:v>
                </c:pt>
                <c:pt idx="5">
                  <c:v>20.054048307588065</c:v>
                </c:pt>
                <c:pt idx="6">
                  <c:v>24.464711549534723</c:v>
                </c:pt>
                <c:pt idx="7">
                  <c:v>30.280747354459841</c:v>
                </c:pt>
              </c:numCache>
            </c:numRef>
          </c:val>
        </c:ser>
        <c:ser>
          <c:idx val="1"/>
          <c:order val="1"/>
          <c:tx>
            <c:strRef>
              <c:f>Servicetjenester!$C$252:$C$253</c:f>
              <c:strCache>
                <c:ptCount val="1"/>
                <c:pt idx="0">
                  <c:v>772 Post </c:v>
                </c:pt>
              </c:strCache>
            </c:strRef>
          </c:tx>
          <c:invertIfNegative val="0"/>
          <c:cat>
            <c:strRef>
              <c:f>Servicetjenester!$A$254:$A$262</c:f>
              <c:strCache>
                <c:ptCount val="8"/>
                <c:pt idx="0">
                  <c:v>Ahus</c:v>
                </c:pt>
                <c:pt idx="1">
                  <c:v>HB</c:v>
                </c:pt>
                <c:pt idx="2">
                  <c:v>OUS</c:v>
                </c:pt>
                <c:pt idx="3">
                  <c:v>St.Olav</c:v>
                </c:pt>
                <c:pt idx="4">
                  <c:v>STHF</c:v>
                </c:pt>
                <c:pt idx="5">
                  <c:v>SUS</c:v>
                </c:pt>
                <c:pt idx="6">
                  <c:v>SØ</c:v>
                </c:pt>
                <c:pt idx="7">
                  <c:v>UNN</c:v>
                </c:pt>
              </c:strCache>
            </c:strRef>
          </c:cat>
          <c:val>
            <c:numRef>
              <c:f>Servicetjenester!$C$254:$C$262</c:f>
              <c:numCache>
                <c:formatCode>_ * #,##0_ ;_ * \-#,##0_ ;_ * "-"??_ ;_ @_ </c:formatCode>
                <c:ptCount val="8"/>
                <c:pt idx="0">
                  <c:v>6.5968703633304608</c:v>
                </c:pt>
                <c:pt idx="1">
                  <c:v>4.8698208436247299</c:v>
                </c:pt>
                <c:pt idx="2">
                  <c:v>0</c:v>
                </c:pt>
                <c:pt idx="3">
                  <c:v>3.5527535508762149</c:v>
                </c:pt>
                <c:pt idx="4">
                  <c:v>8.5423374401501757</c:v>
                </c:pt>
                <c:pt idx="5">
                  <c:v>3.3092488956415953</c:v>
                </c:pt>
                <c:pt idx="6">
                  <c:v>5.7219417204586707</c:v>
                </c:pt>
                <c:pt idx="7">
                  <c:v>2.1955828897493541</c:v>
                </c:pt>
              </c:numCache>
            </c:numRef>
          </c:val>
        </c:ser>
        <c:ser>
          <c:idx val="2"/>
          <c:order val="2"/>
          <c:tx>
            <c:strRef>
              <c:f>Servicetjenester!$D$252:$D$253</c:f>
              <c:strCache>
                <c:ptCount val="1"/>
                <c:pt idx="0">
                  <c:v>773 Arkiv - Saksarkiv </c:v>
                </c:pt>
              </c:strCache>
            </c:strRef>
          </c:tx>
          <c:invertIfNegative val="0"/>
          <c:cat>
            <c:strRef>
              <c:f>Servicetjenester!$A$254:$A$262</c:f>
              <c:strCache>
                <c:ptCount val="8"/>
                <c:pt idx="0">
                  <c:v>Ahus</c:v>
                </c:pt>
                <c:pt idx="1">
                  <c:v>HB</c:v>
                </c:pt>
                <c:pt idx="2">
                  <c:v>OUS</c:v>
                </c:pt>
                <c:pt idx="3">
                  <c:v>St.Olav</c:v>
                </c:pt>
                <c:pt idx="4">
                  <c:v>STHF</c:v>
                </c:pt>
                <c:pt idx="5">
                  <c:v>SUS</c:v>
                </c:pt>
                <c:pt idx="6">
                  <c:v>SØ</c:v>
                </c:pt>
                <c:pt idx="7">
                  <c:v>UNN</c:v>
                </c:pt>
              </c:strCache>
            </c:strRef>
          </c:cat>
          <c:val>
            <c:numRef>
              <c:f>Servicetjenester!$D$254:$D$262</c:f>
              <c:numCache>
                <c:formatCode>_ * #,##0_ ;_ * \-#,##0_ ;_ * "-"??_ ;_ @_ </c:formatCode>
                <c:ptCount val="8"/>
                <c:pt idx="0">
                  <c:v>0</c:v>
                </c:pt>
                <c:pt idx="1">
                  <c:v>9.4229480398211845</c:v>
                </c:pt>
                <c:pt idx="2">
                  <c:v>8.2731387379718893</c:v>
                </c:pt>
                <c:pt idx="3">
                  <c:v>0</c:v>
                </c:pt>
                <c:pt idx="4">
                  <c:v>0</c:v>
                </c:pt>
                <c:pt idx="5">
                  <c:v>11.905022902070639</c:v>
                </c:pt>
                <c:pt idx="6">
                  <c:v>6.2796905978385835</c:v>
                </c:pt>
                <c:pt idx="7">
                  <c:v>8.8225839119761531</c:v>
                </c:pt>
              </c:numCache>
            </c:numRef>
          </c:val>
        </c:ser>
        <c:ser>
          <c:idx val="3"/>
          <c:order val="3"/>
          <c:tx>
            <c:strRef>
              <c:f>Servicetjenester!$E$252:$E$253</c:f>
              <c:strCache>
                <c:ptCount val="1"/>
                <c:pt idx="0">
                  <c:v>774 Arkiv - Journalarkiv </c:v>
                </c:pt>
              </c:strCache>
            </c:strRef>
          </c:tx>
          <c:invertIfNegative val="0"/>
          <c:cat>
            <c:strRef>
              <c:f>Servicetjenester!$A$254:$A$262</c:f>
              <c:strCache>
                <c:ptCount val="8"/>
                <c:pt idx="0">
                  <c:v>Ahus</c:v>
                </c:pt>
                <c:pt idx="1">
                  <c:v>HB</c:v>
                </c:pt>
                <c:pt idx="2">
                  <c:v>OUS</c:v>
                </c:pt>
                <c:pt idx="3">
                  <c:v>St.Olav</c:v>
                </c:pt>
                <c:pt idx="4">
                  <c:v>STHF</c:v>
                </c:pt>
                <c:pt idx="5">
                  <c:v>SUS</c:v>
                </c:pt>
                <c:pt idx="6">
                  <c:v>SØ</c:v>
                </c:pt>
                <c:pt idx="7">
                  <c:v>UNN</c:v>
                </c:pt>
              </c:strCache>
            </c:strRef>
          </c:cat>
          <c:val>
            <c:numRef>
              <c:f>Servicetjenester!$E$254:$E$262</c:f>
              <c:numCache>
                <c:formatCode>_ * #,##0_ ;_ * \-#,##0_ ;_ * "-"??_ ;_ @_ </c:formatCode>
                <c:ptCount val="8"/>
                <c:pt idx="0">
                  <c:v>5.9358065387090599</c:v>
                </c:pt>
                <c:pt idx="1">
                  <c:v>7.588817211472386</c:v>
                </c:pt>
                <c:pt idx="2">
                  <c:v>17.961284641844905</c:v>
                </c:pt>
                <c:pt idx="3">
                  <c:v>1.9465885472508713</c:v>
                </c:pt>
                <c:pt idx="4">
                  <c:v>68.200513818853125</c:v>
                </c:pt>
                <c:pt idx="5">
                  <c:v>9.8477731719467805</c:v>
                </c:pt>
                <c:pt idx="6">
                  <c:v>25.423718612080041</c:v>
                </c:pt>
                <c:pt idx="7">
                  <c:v>0</c:v>
                </c:pt>
              </c:numCache>
            </c:numRef>
          </c:val>
        </c:ser>
        <c:ser>
          <c:idx val="4"/>
          <c:order val="4"/>
          <c:tx>
            <c:strRef>
              <c:f>Servicetjenester!$F$252:$F$253</c:f>
              <c:strCache>
                <c:ptCount val="1"/>
                <c:pt idx="0">
                  <c:v>775 Arkiv - Scanning </c:v>
                </c:pt>
              </c:strCache>
            </c:strRef>
          </c:tx>
          <c:invertIfNegative val="0"/>
          <c:cat>
            <c:strRef>
              <c:f>Servicetjenester!$A$254:$A$262</c:f>
              <c:strCache>
                <c:ptCount val="8"/>
                <c:pt idx="0">
                  <c:v>Ahus</c:v>
                </c:pt>
                <c:pt idx="1">
                  <c:v>HB</c:v>
                </c:pt>
                <c:pt idx="2">
                  <c:v>OUS</c:v>
                </c:pt>
                <c:pt idx="3">
                  <c:v>St.Olav</c:v>
                </c:pt>
                <c:pt idx="4">
                  <c:v>STHF</c:v>
                </c:pt>
                <c:pt idx="5">
                  <c:v>SUS</c:v>
                </c:pt>
                <c:pt idx="6">
                  <c:v>SØ</c:v>
                </c:pt>
                <c:pt idx="7">
                  <c:v>UNN</c:v>
                </c:pt>
              </c:strCache>
            </c:strRef>
          </c:cat>
          <c:val>
            <c:numRef>
              <c:f>Servicetjenester!$F$254:$F$262</c:f>
              <c:numCache>
                <c:formatCode>_ * #,##0_ ;_ * \-#,##0_ ;_ * "-"??_ ;_ @_ </c:formatCode>
                <c:ptCount val="8"/>
                <c:pt idx="0">
                  <c:v>31.724723446341816</c:v>
                </c:pt>
                <c:pt idx="1">
                  <c:v>18.276337645845899</c:v>
                </c:pt>
                <c:pt idx="2">
                  <c:v>26.874877166972457</c:v>
                </c:pt>
                <c:pt idx="3">
                  <c:v>56.949242627757641</c:v>
                </c:pt>
                <c:pt idx="4">
                  <c:v>4.3220395398750853</c:v>
                </c:pt>
                <c:pt idx="5">
                  <c:v>21.83797859188671</c:v>
                </c:pt>
                <c:pt idx="6">
                  <c:v>19.898393402352418</c:v>
                </c:pt>
                <c:pt idx="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25456384"/>
        <c:axId val="125457920"/>
      </c:barChart>
      <c:catAx>
        <c:axId val="125456384"/>
        <c:scaling>
          <c:orientation val="minMax"/>
        </c:scaling>
        <c:delete val="0"/>
        <c:axPos val="b"/>
        <c:majorTickMark val="none"/>
        <c:minorTickMark val="none"/>
        <c:tickLblPos val="nextTo"/>
        <c:crossAx val="125457920"/>
        <c:crosses val="autoZero"/>
        <c:auto val="1"/>
        <c:lblAlgn val="ctr"/>
        <c:lblOffset val="100"/>
        <c:noMultiLvlLbl val="0"/>
      </c:catAx>
      <c:valAx>
        <c:axId val="125457920"/>
        <c:scaling>
          <c:orientation val="minMax"/>
        </c:scaling>
        <c:delete val="0"/>
        <c:axPos val="l"/>
        <c:majorGridlines/>
        <c:numFmt formatCode="_ * #,##0_ ;_ * \-#,##0_ ;_ * &quot;-&quot;??_ ;_ @_ " sourceLinked="1"/>
        <c:majorTickMark val="none"/>
        <c:minorTickMark val="none"/>
        <c:tickLblPos val="nextTo"/>
        <c:crossAx val="12545638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[NfN Rapport Sykehus Masterfil 20052015.xlsx]Servicetjenester!Pivottabell41</c:name>
    <c:fmtId val="39"/>
  </c:pivotSource>
  <c:chart>
    <c:title>
      <c:tx>
        <c:rich>
          <a:bodyPr/>
          <a:lstStyle/>
          <a:p>
            <a:pPr>
              <a:defRPr/>
            </a:pPr>
            <a:r>
              <a:rPr lang="nb-NO"/>
              <a:t>Post</a:t>
            </a:r>
            <a:r>
              <a:rPr lang="nb-NO" baseline="0"/>
              <a:t>, arkiv i kr pr prod.koeff 2014</a:t>
            </a:r>
            <a:endParaRPr lang="nb-NO"/>
          </a:p>
        </c:rich>
      </c:tx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</c:pivotFmt>
      <c:pivotFmt>
        <c:idx val="17"/>
        <c:marker>
          <c:symbol val="none"/>
        </c:marker>
      </c:pivotFmt>
      <c:pivotFmt>
        <c:idx val="18"/>
        <c:marker>
          <c:symbol val="none"/>
        </c:marker>
      </c:pivotFmt>
      <c:pivotFmt>
        <c:idx val="19"/>
        <c:marker>
          <c:symbol val="none"/>
        </c:marker>
      </c:pivotFmt>
      <c:pivotFmt>
        <c:idx val="20"/>
        <c:marker>
          <c:symbol val="none"/>
        </c:marker>
      </c:pivotFmt>
      <c:pivotFmt>
        <c:idx val="21"/>
        <c:marker>
          <c:symbol val="none"/>
        </c:marker>
      </c:pivotFmt>
      <c:pivotFmt>
        <c:idx val="22"/>
        <c:marker>
          <c:symbol val="none"/>
        </c:marker>
      </c:pivotFmt>
      <c:pivotFmt>
        <c:idx val="23"/>
        <c:marker>
          <c:symbol val="none"/>
        </c:marker>
      </c:pivotFmt>
      <c:pivotFmt>
        <c:idx val="24"/>
        <c:marker>
          <c:symbol val="none"/>
        </c:marker>
      </c:pivotFmt>
      <c:pivotFmt>
        <c:idx val="25"/>
        <c:marker>
          <c:symbol val="none"/>
        </c:marker>
      </c:pivotFmt>
      <c:pivotFmt>
        <c:idx val="26"/>
        <c:marker>
          <c:symbol val="none"/>
        </c:marker>
      </c:pivotFmt>
      <c:pivotFmt>
        <c:idx val="27"/>
        <c:marker>
          <c:symbol val="none"/>
        </c:marker>
      </c:pivotFmt>
      <c:pivotFmt>
        <c:idx val="28"/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Servicetjenester!$B$266:$B$267</c:f>
              <c:strCache>
                <c:ptCount val="1"/>
                <c:pt idx="0">
                  <c:v>Ahus</c:v>
                </c:pt>
              </c:strCache>
            </c:strRef>
          </c:tx>
          <c:invertIfNegative val="0"/>
          <c:cat>
            <c:strRef>
              <c:f>Servicetjenester!$A$268:$A$273</c:f>
              <c:strCache>
                <c:ptCount val="5"/>
                <c:pt idx="0">
                  <c:v>771 Porto </c:v>
                </c:pt>
                <c:pt idx="1">
                  <c:v>772 Post </c:v>
                </c:pt>
                <c:pt idx="2">
                  <c:v>773 Arkiv - Saksarkiv </c:v>
                </c:pt>
                <c:pt idx="3">
                  <c:v>774 Arkiv - Journalarkiv </c:v>
                </c:pt>
                <c:pt idx="4">
                  <c:v>775 Arkiv - Scanning </c:v>
                </c:pt>
              </c:strCache>
            </c:strRef>
          </c:cat>
          <c:val>
            <c:numRef>
              <c:f>Servicetjenester!$B$268:$B$273</c:f>
              <c:numCache>
                <c:formatCode>_ * #,##0_ ;_ * \-#,##0_ ;_ * "-"??_ ;_ @_ </c:formatCode>
                <c:ptCount val="5"/>
                <c:pt idx="0">
                  <c:v>21.20347648395013</c:v>
                </c:pt>
                <c:pt idx="1">
                  <c:v>6.5968703633304608</c:v>
                </c:pt>
                <c:pt idx="2">
                  <c:v>0</c:v>
                </c:pt>
                <c:pt idx="3">
                  <c:v>5.9358065387090599</c:v>
                </c:pt>
                <c:pt idx="4">
                  <c:v>31.724723446341816</c:v>
                </c:pt>
              </c:numCache>
            </c:numRef>
          </c:val>
        </c:ser>
        <c:ser>
          <c:idx val="1"/>
          <c:order val="1"/>
          <c:tx>
            <c:strRef>
              <c:f>Servicetjenester!$C$266:$C$267</c:f>
              <c:strCache>
                <c:ptCount val="1"/>
                <c:pt idx="0">
                  <c:v>HB</c:v>
                </c:pt>
              </c:strCache>
            </c:strRef>
          </c:tx>
          <c:invertIfNegative val="0"/>
          <c:cat>
            <c:strRef>
              <c:f>Servicetjenester!$A$268:$A$273</c:f>
              <c:strCache>
                <c:ptCount val="5"/>
                <c:pt idx="0">
                  <c:v>771 Porto </c:v>
                </c:pt>
                <c:pt idx="1">
                  <c:v>772 Post </c:v>
                </c:pt>
                <c:pt idx="2">
                  <c:v>773 Arkiv - Saksarkiv </c:v>
                </c:pt>
                <c:pt idx="3">
                  <c:v>774 Arkiv - Journalarkiv </c:v>
                </c:pt>
                <c:pt idx="4">
                  <c:v>775 Arkiv - Scanning </c:v>
                </c:pt>
              </c:strCache>
            </c:strRef>
          </c:cat>
          <c:val>
            <c:numRef>
              <c:f>Servicetjenester!$C$268:$C$273</c:f>
              <c:numCache>
                <c:formatCode>_ * #,##0_ ;_ * \-#,##0_ ;_ * "-"??_ ;_ @_ </c:formatCode>
                <c:ptCount val="5"/>
                <c:pt idx="0">
                  <c:v>28.575772314801366</c:v>
                </c:pt>
                <c:pt idx="1">
                  <c:v>4.8698208436247299</c:v>
                </c:pt>
                <c:pt idx="2">
                  <c:v>9.4229480398211845</c:v>
                </c:pt>
                <c:pt idx="3">
                  <c:v>7.588817211472386</c:v>
                </c:pt>
                <c:pt idx="4">
                  <c:v>18.276337645845899</c:v>
                </c:pt>
              </c:numCache>
            </c:numRef>
          </c:val>
        </c:ser>
        <c:ser>
          <c:idx val="2"/>
          <c:order val="2"/>
          <c:tx>
            <c:strRef>
              <c:f>Servicetjenester!$D$266:$D$267</c:f>
              <c:strCache>
                <c:ptCount val="1"/>
                <c:pt idx="0">
                  <c:v>OUS</c:v>
                </c:pt>
              </c:strCache>
            </c:strRef>
          </c:tx>
          <c:invertIfNegative val="0"/>
          <c:cat>
            <c:strRef>
              <c:f>Servicetjenester!$A$268:$A$273</c:f>
              <c:strCache>
                <c:ptCount val="5"/>
                <c:pt idx="0">
                  <c:v>771 Porto </c:v>
                </c:pt>
                <c:pt idx="1">
                  <c:v>772 Post </c:v>
                </c:pt>
                <c:pt idx="2">
                  <c:v>773 Arkiv - Saksarkiv </c:v>
                </c:pt>
                <c:pt idx="3">
                  <c:v>774 Arkiv - Journalarkiv </c:v>
                </c:pt>
                <c:pt idx="4">
                  <c:v>775 Arkiv - Scanning </c:v>
                </c:pt>
              </c:strCache>
            </c:strRef>
          </c:cat>
          <c:val>
            <c:numRef>
              <c:f>Servicetjenester!$D$268:$D$273</c:f>
              <c:numCache>
                <c:formatCode>_ * #,##0_ ;_ * \-#,##0_ ;_ * "-"??_ ;_ @_ </c:formatCode>
                <c:ptCount val="5"/>
                <c:pt idx="0">
                  <c:v>31.846821040944047</c:v>
                </c:pt>
                <c:pt idx="1">
                  <c:v>0</c:v>
                </c:pt>
                <c:pt idx="2">
                  <c:v>8.2731387379718893</c:v>
                </c:pt>
                <c:pt idx="3">
                  <c:v>17.961284641844905</c:v>
                </c:pt>
                <c:pt idx="4">
                  <c:v>26.874877166972457</c:v>
                </c:pt>
              </c:numCache>
            </c:numRef>
          </c:val>
        </c:ser>
        <c:ser>
          <c:idx val="3"/>
          <c:order val="3"/>
          <c:tx>
            <c:strRef>
              <c:f>Servicetjenester!$E$266:$E$267</c:f>
              <c:strCache>
                <c:ptCount val="1"/>
                <c:pt idx="0">
                  <c:v>St.Olav</c:v>
                </c:pt>
              </c:strCache>
            </c:strRef>
          </c:tx>
          <c:invertIfNegative val="0"/>
          <c:cat>
            <c:strRef>
              <c:f>Servicetjenester!$A$268:$A$273</c:f>
              <c:strCache>
                <c:ptCount val="5"/>
                <c:pt idx="0">
                  <c:v>771 Porto </c:v>
                </c:pt>
                <c:pt idx="1">
                  <c:v>772 Post </c:v>
                </c:pt>
                <c:pt idx="2">
                  <c:v>773 Arkiv - Saksarkiv </c:v>
                </c:pt>
                <c:pt idx="3">
                  <c:v>774 Arkiv - Journalarkiv </c:v>
                </c:pt>
                <c:pt idx="4">
                  <c:v>775 Arkiv - Scanning </c:v>
                </c:pt>
              </c:strCache>
            </c:strRef>
          </c:cat>
          <c:val>
            <c:numRef>
              <c:f>Servicetjenester!$E$268:$E$273</c:f>
              <c:numCache>
                <c:formatCode>_ * #,##0_ ;_ * \-#,##0_ ;_ * "-"??_ ;_ @_ </c:formatCode>
                <c:ptCount val="5"/>
                <c:pt idx="0">
                  <c:v>24.749840545659843</c:v>
                </c:pt>
                <c:pt idx="1">
                  <c:v>3.5527535508762149</c:v>
                </c:pt>
                <c:pt idx="2">
                  <c:v>0</c:v>
                </c:pt>
                <c:pt idx="3">
                  <c:v>1.9465885472508713</c:v>
                </c:pt>
                <c:pt idx="4">
                  <c:v>56.949242627757641</c:v>
                </c:pt>
              </c:numCache>
            </c:numRef>
          </c:val>
        </c:ser>
        <c:ser>
          <c:idx val="4"/>
          <c:order val="4"/>
          <c:tx>
            <c:strRef>
              <c:f>Servicetjenester!$F$266:$F$267</c:f>
              <c:strCache>
                <c:ptCount val="1"/>
                <c:pt idx="0">
                  <c:v>STHF</c:v>
                </c:pt>
              </c:strCache>
            </c:strRef>
          </c:tx>
          <c:invertIfNegative val="0"/>
          <c:cat>
            <c:strRef>
              <c:f>Servicetjenester!$A$268:$A$273</c:f>
              <c:strCache>
                <c:ptCount val="5"/>
                <c:pt idx="0">
                  <c:v>771 Porto </c:v>
                </c:pt>
                <c:pt idx="1">
                  <c:v>772 Post </c:v>
                </c:pt>
                <c:pt idx="2">
                  <c:v>773 Arkiv - Saksarkiv </c:v>
                </c:pt>
                <c:pt idx="3">
                  <c:v>774 Arkiv - Journalarkiv </c:v>
                </c:pt>
                <c:pt idx="4">
                  <c:v>775 Arkiv - Scanning </c:v>
                </c:pt>
              </c:strCache>
            </c:strRef>
          </c:cat>
          <c:val>
            <c:numRef>
              <c:f>Servicetjenester!$F$268:$F$273</c:f>
              <c:numCache>
                <c:formatCode>_ * #,##0_ ;_ * \-#,##0_ ;_ * "-"??_ ;_ @_ </c:formatCode>
                <c:ptCount val="5"/>
                <c:pt idx="0">
                  <c:v>28.824966097120928</c:v>
                </c:pt>
                <c:pt idx="1">
                  <c:v>8.5423374401501757</c:v>
                </c:pt>
                <c:pt idx="2">
                  <c:v>0</c:v>
                </c:pt>
                <c:pt idx="3">
                  <c:v>68.200513818853125</c:v>
                </c:pt>
                <c:pt idx="4">
                  <c:v>4.3220395398750853</c:v>
                </c:pt>
              </c:numCache>
            </c:numRef>
          </c:val>
        </c:ser>
        <c:ser>
          <c:idx val="5"/>
          <c:order val="5"/>
          <c:tx>
            <c:strRef>
              <c:f>Servicetjenester!$G$266:$G$267</c:f>
              <c:strCache>
                <c:ptCount val="1"/>
                <c:pt idx="0">
                  <c:v>SUS</c:v>
                </c:pt>
              </c:strCache>
            </c:strRef>
          </c:tx>
          <c:invertIfNegative val="0"/>
          <c:cat>
            <c:strRef>
              <c:f>Servicetjenester!$A$268:$A$273</c:f>
              <c:strCache>
                <c:ptCount val="5"/>
                <c:pt idx="0">
                  <c:v>771 Porto </c:v>
                </c:pt>
                <c:pt idx="1">
                  <c:v>772 Post </c:v>
                </c:pt>
                <c:pt idx="2">
                  <c:v>773 Arkiv - Saksarkiv </c:v>
                </c:pt>
                <c:pt idx="3">
                  <c:v>774 Arkiv - Journalarkiv </c:v>
                </c:pt>
                <c:pt idx="4">
                  <c:v>775 Arkiv - Scanning </c:v>
                </c:pt>
              </c:strCache>
            </c:strRef>
          </c:cat>
          <c:val>
            <c:numRef>
              <c:f>Servicetjenester!$G$268:$G$273</c:f>
              <c:numCache>
                <c:formatCode>_ * #,##0_ ;_ * \-#,##0_ ;_ * "-"??_ ;_ @_ </c:formatCode>
                <c:ptCount val="5"/>
                <c:pt idx="0">
                  <c:v>20.054048307588065</c:v>
                </c:pt>
                <c:pt idx="1">
                  <c:v>3.3092488956415953</c:v>
                </c:pt>
                <c:pt idx="2">
                  <c:v>11.905022902070639</c:v>
                </c:pt>
                <c:pt idx="3">
                  <c:v>9.8477731719467805</c:v>
                </c:pt>
                <c:pt idx="4">
                  <c:v>21.83797859188671</c:v>
                </c:pt>
              </c:numCache>
            </c:numRef>
          </c:val>
        </c:ser>
        <c:ser>
          <c:idx val="6"/>
          <c:order val="6"/>
          <c:tx>
            <c:strRef>
              <c:f>Servicetjenester!$H$266:$H$267</c:f>
              <c:strCache>
                <c:ptCount val="1"/>
                <c:pt idx="0">
                  <c:v>SØ</c:v>
                </c:pt>
              </c:strCache>
            </c:strRef>
          </c:tx>
          <c:invertIfNegative val="0"/>
          <c:cat>
            <c:strRef>
              <c:f>Servicetjenester!$A$268:$A$273</c:f>
              <c:strCache>
                <c:ptCount val="5"/>
                <c:pt idx="0">
                  <c:v>771 Porto </c:v>
                </c:pt>
                <c:pt idx="1">
                  <c:v>772 Post </c:v>
                </c:pt>
                <c:pt idx="2">
                  <c:v>773 Arkiv - Saksarkiv </c:v>
                </c:pt>
                <c:pt idx="3">
                  <c:v>774 Arkiv - Journalarkiv </c:v>
                </c:pt>
                <c:pt idx="4">
                  <c:v>775 Arkiv - Scanning </c:v>
                </c:pt>
              </c:strCache>
            </c:strRef>
          </c:cat>
          <c:val>
            <c:numRef>
              <c:f>Servicetjenester!$H$268:$H$273</c:f>
              <c:numCache>
                <c:formatCode>_ * #,##0_ ;_ * \-#,##0_ ;_ * "-"??_ ;_ @_ </c:formatCode>
                <c:ptCount val="5"/>
                <c:pt idx="0">
                  <c:v>24.464711549534723</c:v>
                </c:pt>
                <c:pt idx="1">
                  <c:v>5.7219417204586707</c:v>
                </c:pt>
                <c:pt idx="2">
                  <c:v>6.2796905978385835</c:v>
                </c:pt>
                <c:pt idx="3">
                  <c:v>25.423718612080041</c:v>
                </c:pt>
                <c:pt idx="4">
                  <c:v>19.898393402352418</c:v>
                </c:pt>
              </c:numCache>
            </c:numRef>
          </c:val>
        </c:ser>
        <c:ser>
          <c:idx val="7"/>
          <c:order val="7"/>
          <c:tx>
            <c:strRef>
              <c:f>Servicetjenester!$I$266:$I$267</c:f>
              <c:strCache>
                <c:ptCount val="1"/>
                <c:pt idx="0">
                  <c:v>UNN</c:v>
                </c:pt>
              </c:strCache>
            </c:strRef>
          </c:tx>
          <c:invertIfNegative val="0"/>
          <c:cat>
            <c:strRef>
              <c:f>Servicetjenester!$A$268:$A$273</c:f>
              <c:strCache>
                <c:ptCount val="5"/>
                <c:pt idx="0">
                  <c:v>771 Porto </c:v>
                </c:pt>
                <c:pt idx="1">
                  <c:v>772 Post </c:v>
                </c:pt>
                <c:pt idx="2">
                  <c:v>773 Arkiv - Saksarkiv </c:v>
                </c:pt>
                <c:pt idx="3">
                  <c:v>774 Arkiv - Journalarkiv </c:v>
                </c:pt>
                <c:pt idx="4">
                  <c:v>775 Arkiv - Scanning </c:v>
                </c:pt>
              </c:strCache>
            </c:strRef>
          </c:cat>
          <c:val>
            <c:numRef>
              <c:f>Servicetjenester!$I$268:$I$273</c:f>
              <c:numCache>
                <c:formatCode>_ * #,##0_ ;_ * \-#,##0_ ;_ * "-"??_ ;_ @_ </c:formatCode>
                <c:ptCount val="5"/>
                <c:pt idx="0">
                  <c:v>30.280747354459841</c:v>
                </c:pt>
                <c:pt idx="1">
                  <c:v>2.1955828897493541</c:v>
                </c:pt>
                <c:pt idx="2">
                  <c:v>8.8225839119761531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5596416"/>
        <c:axId val="125597952"/>
      </c:barChart>
      <c:catAx>
        <c:axId val="125596416"/>
        <c:scaling>
          <c:orientation val="minMax"/>
        </c:scaling>
        <c:delete val="0"/>
        <c:axPos val="b"/>
        <c:majorTickMark val="none"/>
        <c:minorTickMark val="none"/>
        <c:tickLblPos val="nextTo"/>
        <c:crossAx val="125597952"/>
        <c:crosses val="autoZero"/>
        <c:auto val="1"/>
        <c:lblAlgn val="ctr"/>
        <c:lblOffset val="100"/>
        <c:noMultiLvlLbl val="0"/>
      </c:catAx>
      <c:valAx>
        <c:axId val="125597952"/>
        <c:scaling>
          <c:orientation val="minMax"/>
        </c:scaling>
        <c:delete val="0"/>
        <c:axPos val="l"/>
        <c:majorGridlines/>
        <c:numFmt formatCode="_ * #,##0_ ;_ * \-#,##0_ ;_ * &quot;-&quot;??_ ;_ @_ " sourceLinked="1"/>
        <c:majorTickMark val="none"/>
        <c:minorTickMark val="none"/>
        <c:tickLblPos val="nextTo"/>
        <c:crossAx val="12559641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[NfN Rapport Sykehus Masterfil 20052015.xlsx]Servicetjenester!Pivottabell36</c:name>
    <c:fmtId val="-1"/>
  </c:pivotSource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nb-NO" sz="1400" b="1" i="0" baseline="0">
                <a:effectLst/>
              </a:rPr>
              <a:t>Logistikk - Transport av interne varer i kr per prod. koeff. 2014 </a:t>
            </a:r>
            <a:endParaRPr lang="nb-NO" sz="1400">
              <a:effectLst/>
            </a:endParaRPr>
          </a:p>
        </c:rich>
      </c:tx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Servicetjenester!$B$282:$B$283</c:f>
              <c:strCache>
                <c:ptCount val="1"/>
                <c:pt idx="0">
                  <c:v>777 Logistikk - Transport av interne varer </c:v>
                </c:pt>
              </c:strCache>
            </c:strRef>
          </c:tx>
          <c:invertIfNegative val="0"/>
          <c:cat>
            <c:strRef>
              <c:f>Servicetjenester!$A$284:$A$292</c:f>
              <c:strCache>
                <c:ptCount val="8"/>
                <c:pt idx="0">
                  <c:v>Ahus</c:v>
                </c:pt>
                <c:pt idx="1">
                  <c:v>HB</c:v>
                </c:pt>
                <c:pt idx="2">
                  <c:v>OUS</c:v>
                </c:pt>
                <c:pt idx="3">
                  <c:v>St.Olav</c:v>
                </c:pt>
                <c:pt idx="4">
                  <c:v>STHF</c:v>
                </c:pt>
                <c:pt idx="5">
                  <c:v>SUS</c:v>
                </c:pt>
                <c:pt idx="6">
                  <c:v>SØ</c:v>
                </c:pt>
                <c:pt idx="7">
                  <c:v>UNN</c:v>
                </c:pt>
              </c:strCache>
            </c:strRef>
          </c:cat>
          <c:val>
            <c:numRef>
              <c:f>Servicetjenester!$B$284:$B$292</c:f>
              <c:numCache>
                <c:formatCode>_ * #,##0_ ;_ * \-#,##0_ ;_ * "-"??_ ;_ @_ </c:formatCode>
                <c:ptCount val="8"/>
                <c:pt idx="0">
                  <c:v>18.116962127323958</c:v>
                </c:pt>
                <c:pt idx="1">
                  <c:v>81.027459154563729</c:v>
                </c:pt>
                <c:pt idx="2">
                  <c:v>0</c:v>
                </c:pt>
                <c:pt idx="3">
                  <c:v>84.180925577763475</c:v>
                </c:pt>
                <c:pt idx="4">
                  <c:v>11.232944602950187</c:v>
                </c:pt>
                <c:pt idx="5">
                  <c:v>17.663115980487014</c:v>
                </c:pt>
                <c:pt idx="6">
                  <c:v>11.921380681264173</c:v>
                </c:pt>
                <c:pt idx="7">
                  <c:v>0</c:v>
                </c:pt>
              </c:numCache>
            </c:numRef>
          </c:val>
        </c:ser>
        <c:ser>
          <c:idx val="1"/>
          <c:order val="1"/>
          <c:tx>
            <c:strRef>
              <c:f>Servicetjenester!$C$282:$C$283</c:f>
              <c:strCache>
                <c:ptCount val="1"/>
                <c:pt idx="0">
                  <c:v>778 Logistikk - Annen transport </c:v>
                </c:pt>
              </c:strCache>
            </c:strRef>
          </c:tx>
          <c:invertIfNegative val="0"/>
          <c:cat>
            <c:strRef>
              <c:f>Servicetjenester!$A$284:$A$292</c:f>
              <c:strCache>
                <c:ptCount val="8"/>
                <c:pt idx="0">
                  <c:v>Ahus</c:v>
                </c:pt>
                <c:pt idx="1">
                  <c:v>HB</c:v>
                </c:pt>
                <c:pt idx="2">
                  <c:v>OUS</c:v>
                </c:pt>
                <c:pt idx="3">
                  <c:v>St.Olav</c:v>
                </c:pt>
                <c:pt idx="4">
                  <c:v>STHF</c:v>
                </c:pt>
                <c:pt idx="5">
                  <c:v>SUS</c:v>
                </c:pt>
                <c:pt idx="6">
                  <c:v>SØ</c:v>
                </c:pt>
                <c:pt idx="7">
                  <c:v>UNN</c:v>
                </c:pt>
              </c:strCache>
            </c:strRef>
          </c:cat>
          <c:val>
            <c:numRef>
              <c:f>Servicetjenester!$C$284:$C$292</c:f>
              <c:numCache>
                <c:formatCode>_ * #,##0_ ;_ * \-#,##0_ ;_ * "-"??_ ;_ @_ </c:formatCode>
                <c:ptCount val="8"/>
                <c:pt idx="0">
                  <c:v>18.598777250431009</c:v>
                </c:pt>
                <c:pt idx="1">
                  <c:v>15.351511623259103</c:v>
                </c:pt>
                <c:pt idx="2">
                  <c:v>0</c:v>
                </c:pt>
                <c:pt idx="3">
                  <c:v>7.8454753646471334</c:v>
                </c:pt>
                <c:pt idx="4">
                  <c:v>10.795751631213619</c:v>
                </c:pt>
                <c:pt idx="5">
                  <c:v>8.4496155135382072</c:v>
                </c:pt>
                <c:pt idx="6">
                  <c:v>23.533792559950985</c:v>
                </c:pt>
                <c:pt idx="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5670912"/>
        <c:axId val="125672448"/>
      </c:barChart>
      <c:catAx>
        <c:axId val="125670912"/>
        <c:scaling>
          <c:orientation val="minMax"/>
        </c:scaling>
        <c:delete val="0"/>
        <c:axPos val="b"/>
        <c:majorTickMark val="none"/>
        <c:minorTickMark val="none"/>
        <c:tickLblPos val="nextTo"/>
        <c:crossAx val="125672448"/>
        <c:crosses val="autoZero"/>
        <c:auto val="1"/>
        <c:lblAlgn val="ctr"/>
        <c:lblOffset val="100"/>
        <c:noMultiLvlLbl val="0"/>
      </c:catAx>
      <c:valAx>
        <c:axId val="125672448"/>
        <c:scaling>
          <c:orientation val="minMax"/>
        </c:scaling>
        <c:delete val="0"/>
        <c:axPos val="l"/>
        <c:majorGridlines/>
        <c:numFmt formatCode="_ * #,##0_ ;_ * \-#,##0_ ;_ * &quot;-&quot;??_ ;_ @_ " sourceLinked="1"/>
        <c:majorTickMark val="none"/>
        <c:minorTickMark val="none"/>
        <c:tickLblPos val="nextTo"/>
        <c:crossAx val="12567091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[NfN Rapport Sykehus Masterfil 20052015.xlsx]Servicetjenester!Pivottabell4</c:name>
    <c:fmtId val="36"/>
  </c:pivotSource>
  <c:chart>
    <c:title>
      <c:tx>
        <c:rich>
          <a:bodyPr/>
          <a:lstStyle/>
          <a:p>
            <a:pPr>
              <a:defRPr/>
            </a:pPr>
            <a:r>
              <a:rPr lang="en-US" dirty="0"/>
              <a:t>75 </a:t>
            </a:r>
            <a:r>
              <a:rPr lang="en-US" dirty="0" err="1"/>
              <a:t>Flytting</a:t>
            </a:r>
            <a:r>
              <a:rPr lang="en-US" dirty="0"/>
              <a:t>/</a:t>
            </a:r>
            <a:r>
              <a:rPr lang="en-US" dirty="0" err="1"/>
              <a:t>rokkering</a:t>
            </a:r>
            <a:r>
              <a:rPr lang="en-US" dirty="0"/>
              <a:t> </a:t>
            </a:r>
            <a:r>
              <a:rPr lang="en-US" dirty="0" err="1" smtClean="0"/>
              <a:t>arbeidsplasser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kvm</a:t>
            </a:r>
            <a:r>
              <a:rPr lang="en-US" baseline="0" dirty="0" smtClean="0"/>
              <a:t> BTA</a:t>
            </a:r>
            <a:r>
              <a:rPr lang="en-US" dirty="0" smtClean="0"/>
              <a:t> </a:t>
            </a:r>
            <a:endParaRPr lang="en-US" dirty="0"/>
          </a:p>
        </c:rich>
      </c:tx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Servicetjenester!$B$512:$B$513</c:f>
              <c:strCache>
                <c:ptCount val="1"/>
                <c:pt idx="0">
                  <c:v>75 Flytting/rokkering arbeidsplasser </c:v>
                </c:pt>
              </c:strCache>
            </c:strRef>
          </c:tx>
          <c:invertIfNegative val="0"/>
          <c:cat>
            <c:strRef>
              <c:f>Servicetjenester!$A$514:$A$522</c:f>
              <c:strCache>
                <c:ptCount val="8"/>
                <c:pt idx="0">
                  <c:v>Ahus</c:v>
                </c:pt>
                <c:pt idx="1">
                  <c:v>HB</c:v>
                </c:pt>
                <c:pt idx="2">
                  <c:v>OUS</c:v>
                </c:pt>
                <c:pt idx="3">
                  <c:v>St.Olav</c:v>
                </c:pt>
                <c:pt idx="4">
                  <c:v>STHF</c:v>
                </c:pt>
                <c:pt idx="5">
                  <c:v>SUS</c:v>
                </c:pt>
                <c:pt idx="6">
                  <c:v>SØ</c:v>
                </c:pt>
                <c:pt idx="7">
                  <c:v>UNN</c:v>
                </c:pt>
              </c:strCache>
            </c:strRef>
          </c:cat>
          <c:val>
            <c:numRef>
              <c:f>Servicetjenester!$B$514:$B$522</c:f>
              <c:numCache>
                <c:formatCode>_ * #,##0_ ;_ * \-#,##0_ ;_ * "-"??_ ;_ @_ </c:formatCode>
                <c:ptCount val="8"/>
                <c:pt idx="0">
                  <c:v>0.28151042298049556</c:v>
                </c:pt>
                <c:pt idx="1">
                  <c:v>4.9304639382749658</c:v>
                </c:pt>
                <c:pt idx="2">
                  <c:v>0</c:v>
                </c:pt>
                <c:pt idx="3">
                  <c:v>0</c:v>
                </c:pt>
                <c:pt idx="4">
                  <c:v>0.74915392059738084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5713408"/>
        <c:axId val="125731584"/>
      </c:barChart>
      <c:catAx>
        <c:axId val="125713408"/>
        <c:scaling>
          <c:orientation val="minMax"/>
        </c:scaling>
        <c:delete val="0"/>
        <c:axPos val="b"/>
        <c:majorTickMark val="out"/>
        <c:minorTickMark val="none"/>
        <c:tickLblPos val="nextTo"/>
        <c:crossAx val="125731584"/>
        <c:crosses val="autoZero"/>
        <c:auto val="1"/>
        <c:lblAlgn val="ctr"/>
        <c:lblOffset val="100"/>
        <c:noMultiLvlLbl val="0"/>
      </c:catAx>
      <c:valAx>
        <c:axId val="125731584"/>
        <c:scaling>
          <c:orientation val="minMax"/>
        </c:scaling>
        <c:delete val="0"/>
        <c:axPos val="l"/>
        <c:majorGridlines/>
        <c:numFmt formatCode="_ * #,##0_ ;_ * \-#,##0_ ;_ * &quot;-&quot;??_ ;_ @_ " sourceLinked="1"/>
        <c:majorTickMark val="out"/>
        <c:minorTickMark val="none"/>
        <c:tickLblPos val="nextTo"/>
        <c:crossAx val="12571340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  <c:userShapes r:id="rId2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[NfN Rapport Sykehus Masterfil 20052015.xlsx]Servicetjenester!Pivottabell2</c:name>
    <c:fmtId val="40"/>
  </c:pivotSource>
  <c:chart>
    <c:title>
      <c:tx>
        <c:rich>
          <a:bodyPr/>
          <a:lstStyle/>
          <a:p>
            <a:pPr>
              <a:defRPr/>
            </a:pPr>
            <a:r>
              <a:rPr lang="nb-NO"/>
              <a:t>Vaskeri/</a:t>
            </a:r>
            <a:r>
              <a:rPr lang="nb-NO" baseline="0"/>
              <a:t> tekstilkostnader i kr pr prod.koeff  2014</a:t>
            </a:r>
            <a:endParaRPr lang="nb-NO"/>
          </a:p>
        </c:rich>
      </c:tx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</c:pivotFmts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Servicetjenester!$B$440:$B$441</c:f>
              <c:strCache>
                <c:ptCount val="1"/>
                <c:pt idx="0">
                  <c:v>831 A Pasienttøy , utført i egen regi </c:v>
                </c:pt>
              </c:strCache>
            </c:strRef>
          </c:tx>
          <c:invertIfNegative val="0"/>
          <c:cat>
            <c:strRef>
              <c:f>Servicetjenester!$A$442:$A$450</c:f>
              <c:strCache>
                <c:ptCount val="8"/>
                <c:pt idx="0">
                  <c:v>Ahus</c:v>
                </c:pt>
                <c:pt idx="1">
                  <c:v>HB</c:v>
                </c:pt>
                <c:pt idx="2">
                  <c:v>OUS</c:v>
                </c:pt>
                <c:pt idx="3">
                  <c:v>St.Olav</c:v>
                </c:pt>
                <c:pt idx="4">
                  <c:v>STHF</c:v>
                </c:pt>
                <c:pt idx="5">
                  <c:v>SUS</c:v>
                </c:pt>
                <c:pt idx="6">
                  <c:v>SØ</c:v>
                </c:pt>
                <c:pt idx="7">
                  <c:v>UNN</c:v>
                </c:pt>
              </c:strCache>
            </c:strRef>
          </c:cat>
          <c:val>
            <c:numRef>
              <c:f>Servicetjenester!$B$442:$B$450</c:f>
              <c:numCache>
                <c:formatCode>_ * #,##0_ ;_ * \-#,##0_ ;_ * "-"??_ ;_ @_ </c:formatCode>
                <c:ptCount val="8"/>
                <c:pt idx="0">
                  <c:v>69.238701029416504</c:v>
                </c:pt>
                <c:pt idx="1">
                  <c:v>50.923834977196861</c:v>
                </c:pt>
                <c:pt idx="2">
                  <c:v>61.873405002603583</c:v>
                </c:pt>
                <c:pt idx="3">
                  <c:v>9.074146893951033</c:v>
                </c:pt>
                <c:pt idx="4">
                  <c:v>0</c:v>
                </c:pt>
                <c:pt idx="5">
                  <c:v>9.1197384149056298</c:v>
                </c:pt>
                <c:pt idx="6">
                  <c:v>7.1263453685375868</c:v>
                </c:pt>
                <c:pt idx="7">
                  <c:v>4.4021436939474548</c:v>
                </c:pt>
              </c:numCache>
            </c:numRef>
          </c:val>
        </c:ser>
        <c:ser>
          <c:idx val="1"/>
          <c:order val="1"/>
          <c:tx>
            <c:strRef>
              <c:f>Servicetjenester!$C$440:$C$441</c:f>
              <c:strCache>
                <c:ptCount val="1"/>
                <c:pt idx="0">
                  <c:v>831 B Pasienttøy, kjøpte tjenester </c:v>
                </c:pt>
              </c:strCache>
            </c:strRef>
          </c:tx>
          <c:invertIfNegative val="0"/>
          <c:cat>
            <c:strRef>
              <c:f>Servicetjenester!$A$442:$A$450</c:f>
              <c:strCache>
                <c:ptCount val="8"/>
                <c:pt idx="0">
                  <c:v>Ahus</c:v>
                </c:pt>
                <c:pt idx="1">
                  <c:v>HB</c:v>
                </c:pt>
                <c:pt idx="2">
                  <c:v>OUS</c:v>
                </c:pt>
                <c:pt idx="3">
                  <c:v>St.Olav</c:v>
                </c:pt>
                <c:pt idx="4">
                  <c:v>STHF</c:v>
                </c:pt>
                <c:pt idx="5">
                  <c:v>SUS</c:v>
                </c:pt>
                <c:pt idx="6">
                  <c:v>SØ</c:v>
                </c:pt>
                <c:pt idx="7">
                  <c:v>UNN</c:v>
                </c:pt>
              </c:strCache>
            </c:strRef>
          </c:cat>
          <c:val>
            <c:numRef>
              <c:f>Servicetjenester!$C$442:$C$450</c:f>
              <c:numCache>
                <c:formatCode>_ * #,##0_ ;_ * \-#,##0_ ;_ * "-"??_ ;_ @_ </c:formatCode>
                <c:ptCount val="8"/>
                <c:pt idx="0">
                  <c:v>0</c:v>
                </c:pt>
                <c:pt idx="1">
                  <c:v>0</c:v>
                </c:pt>
                <c:pt idx="2">
                  <c:v>15.64788349075746</c:v>
                </c:pt>
                <c:pt idx="3">
                  <c:v>36.087398738597273</c:v>
                </c:pt>
                <c:pt idx="4">
                  <c:v>44.010095335405133</c:v>
                </c:pt>
                <c:pt idx="5">
                  <c:v>8.4110076097557211</c:v>
                </c:pt>
                <c:pt idx="6">
                  <c:v>64.510278429042103</c:v>
                </c:pt>
                <c:pt idx="7">
                  <c:v>48.522381863460723</c:v>
                </c:pt>
              </c:numCache>
            </c:numRef>
          </c:val>
        </c:ser>
        <c:ser>
          <c:idx val="2"/>
          <c:order val="2"/>
          <c:tx>
            <c:strRef>
              <c:f>Servicetjenester!$D$440:$D$441</c:f>
              <c:strCache>
                <c:ptCount val="1"/>
                <c:pt idx="0">
                  <c:v>832 A Betjeningstøy, utført i egen regi </c:v>
                </c:pt>
              </c:strCache>
            </c:strRef>
          </c:tx>
          <c:invertIfNegative val="0"/>
          <c:cat>
            <c:strRef>
              <c:f>Servicetjenester!$A$442:$A$450</c:f>
              <c:strCache>
                <c:ptCount val="8"/>
                <c:pt idx="0">
                  <c:v>Ahus</c:v>
                </c:pt>
                <c:pt idx="1">
                  <c:v>HB</c:v>
                </c:pt>
                <c:pt idx="2">
                  <c:v>OUS</c:v>
                </c:pt>
                <c:pt idx="3">
                  <c:v>St.Olav</c:v>
                </c:pt>
                <c:pt idx="4">
                  <c:v>STHF</c:v>
                </c:pt>
                <c:pt idx="5">
                  <c:v>SUS</c:v>
                </c:pt>
                <c:pt idx="6">
                  <c:v>SØ</c:v>
                </c:pt>
                <c:pt idx="7">
                  <c:v>UNN</c:v>
                </c:pt>
              </c:strCache>
            </c:strRef>
          </c:cat>
          <c:val>
            <c:numRef>
              <c:f>Servicetjenester!$D$442:$D$450</c:f>
              <c:numCache>
                <c:formatCode>_ * #,##0_ ;_ * \-#,##0_ ;_ * "-"??_ ;_ @_ </c:formatCode>
                <c:ptCount val="8"/>
                <c:pt idx="0">
                  <c:v>20.871192663512513</c:v>
                </c:pt>
                <c:pt idx="1">
                  <c:v>21.321023184988018</c:v>
                </c:pt>
                <c:pt idx="2">
                  <c:v>23.372899307914206</c:v>
                </c:pt>
                <c:pt idx="3">
                  <c:v>14.192896423872128</c:v>
                </c:pt>
                <c:pt idx="4">
                  <c:v>0</c:v>
                </c:pt>
                <c:pt idx="5">
                  <c:v>2.5729410163613404</c:v>
                </c:pt>
                <c:pt idx="6">
                  <c:v>12.475116976792432</c:v>
                </c:pt>
                <c:pt idx="7">
                  <c:v>0.21589898415868647</c:v>
                </c:pt>
              </c:numCache>
            </c:numRef>
          </c:val>
        </c:ser>
        <c:ser>
          <c:idx val="3"/>
          <c:order val="3"/>
          <c:tx>
            <c:strRef>
              <c:f>Servicetjenester!$E$440:$E$441</c:f>
              <c:strCache>
                <c:ptCount val="1"/>
                <c:pt idx="0">
                  <c:v>832 B Betjeningstøy, kjøpte tjenester </c:v>
                </c:pt>
              </c:strCache>
            </c:strRef>
          </c:tx>
          <c:invertIfNegative val="0"/>
          <c:cat>
            <c:strRef>
              <c:f>Servicetjenester!$A$442:$A$450</c:f>
              <c:strCache>
                <c:ptCount val="8"/>
                <c:pt idx="0">
                  <c:v>Ahus</c:v>
                </c:pt>
                <c:pt idx="1">
                  <c:v>HB</c:v>
                </c:pt>
                <c:pt idx="2">
                  <c:v>OUS</c:v>
                </c:pt>
                <c:pt idx="3">
                  <c:v>St.Olav</c:v>
                </c:pt>
                <c:pt idx="4">
                  <c:v>STHF</c:v>
                </c:pt>
                <c:pt idx="5">
                  <c:v>SUS</c:v>
                </c:pt>
                <c:pt idx="6">
                  <c:v>SØ</c:v>
                </c:pt>
                <c:pt idx="7">
                  <c:v>UNN</c:v>
                </c:pt>
              </c:strCache>
            </c:strRef>
          </c:cat>
          <c:val>
            <c:numRef>
              <c:f>Servicetjenester!$E$442:$E$450</c:f>
              <c:numCache>
                <c:formatCode>_ * #,##0_ ;_ * \-#,##0_ ;_ * "-"??_ ;_ @_ </c:formatCode>
                <c:ptCount val="8"/>
                <c:pt idx="0">
                  <c:v>0</c:v>
                </c:pt>
                <c:pt idx="1">
                  <c:v>0</c:v>
                </c:pt>
                <c:pt idx="2">
                  <c:v>20.245374406792504</c:v>
                </c:pt>
                <c:pt idx="3">
                  <c:v>56.444392898831623</c:v>
                </c:pt>
                <c:pt idx="4">
                  <c:v>44.779522378163207</c:v>
                </c:pt>
                <c:pt idx="5">
                  <c:v>51.017587141141256</c:v>
                </c:pt>
                <c:pt idx="6">
                  <c:v>21.487375815607422</c:v>
                </c:pt>
                <c:pt idx="7">
                  <c:v>44.240995228449478</c:v>
                </c:pt>
              </c:numCache>
            </c:numRef>
          </c:val>
        </c:ser>
        <c:ser>
          <c:idx val="4"/>
          <c:order val="4"/>
          <c:tx>
            <c:strRef>
              <c:f>Servicetjenester!$F$440:$F$441</c:f>
              <c:strCache>
                <c:ptCount val="1"/>
                <c:pt idx="0">
                  <c:v>833 Øvrige kostnader (egne og kjøpte tjenester) </c:v>
                </c:pt>
              </c:strCache>
            </c:strRef>
          </c:tx>
          <c:invertIfNegative val="0"/>
          <c:cat>
            <c:strRef>
              <c:f>Servicetjenester!$A$442:$A$450</c:f>
              <c:strCache>
                <c:ptCount val="8"/>
                <c:pt idx="0">
                  <c:v>Ahus</c:v>
                </c:pt>
                <c:pt idx="1">
                  <c:v>HB</c:v>
                </c:pt>
                <c:pt idx="2">
                  <c:v>OUS</c:v>
                </c:pt>
                <c:pt idx="3">
                  <c:v>St.Olav</c:v>
                </c:pt>
                <c:pt idx="4">
                  <c:v>STHF</c:v>
                </c:pt>
                <c:pt idx="5">
                  <c:v>SUS</c:v>
                </c:pt>
                <c:pt idx="6">
                  <c:v>SØ</c:v>
                </c:pt>
                <c:pt idx="7">
                  <c:v>UNN</c:v>
                </c:pt>
              </c:strCache>
            </c:strRef>
          </c:cat>
          <c:val>
            <c:numRef>
              <c:f>Servicetjenester!$F$442:$F$450</c:f>
              <c:numCache>
                <c:formatCode>_ * #,##0_ ;_ * \-#,##0_ ;_ * "-"??_ ;_ @_ </c:formatCode>
                <c:ptCount val="8"/>
                <c:pt idx="0">
                  <c:v>0.15522287076026392</c:v>
                </c:pt>
                <c:pt idx="1">
                  <c:v>10.30224508332852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26125952"/>
        <c:axId val="126127488"/>
      </c:barChart>
      <c:catAx>
        <c:axId val="126125952"/>
        <c:scaling>
          <c:orientation val="minMax"/>
        </c:scaling>
        <c:delete val="0"/>
        <c:axPos val="b"/>
        <c:majorTickMark val="none"/>
        <c:minorTickMark val="none"/>
        <c:tickLblPos val="nextTo"/>
        <c:crossAx val="126127488"/>
        <c:crosses val="autoZero"/>
        <c:auto val="1"/>
        <c:lblAlgn val="ctr"/>
        <c:lblOffset val="100"/>
        <c:noMultiLvlLbl val="0"/>
      </c:catAx>
      <c:valAx>
        <c:axId val="126127488"/>
        <c:scaling>
          <c:orientation val="minMax"/>
        </c:scaling>
        <c:delete val="0"/>
        <c:axPos val="l"/>
        <c:majorGridlines/>
        <c:numFmt formatCode="_ * #,##0_ ;_ * \-#,##0_ ;_ * &quot;-&quot;??_ ;_ @_ " sourceLinked="1"/>
        <c:majorTickMark val="none"/>
        <c:minorTickMark val="none"/>
        <c:tickLblPos val="nextTo"/>
        <c:crossAx val="12612595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[NfN Rapport Sykehus Masterfil 20052015.xlsx]Servicetjenester!Pivottabell37</c:name>
    <c:fmtId val="34"/>
  </c:pivotSource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nb-NO" sz="1800" b="1" i="0" baseline="0">
                <a:effectLst/>
              </a:rPr>
              <a:t>Pasienttøy i kr per prod. koeff. 2014</a:t>
            </a:r>
            <a:endParaRPr lang="nb-NO">
              <a:effectLst/>
            </a:endParaRPr>
          </a:p>
        </c:rich>
      </c:tx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</c:pivotFmts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Servicetjenester!$B$312:$B$313</c:f>
              <c:strCache>
                <c:ptCount val="1"/>
                <c:pt idx="0">
                  <c:v>831 A Pasienttøy , utført i egen regi </c:v>
                </c:pt>
              </c:strCache>
            </c:strRef>
          </c:tx>
          <c:invertIfNegative val="0"/>
          <c:cat>
            <c:strRef>
              <c:f>Servicetjenester!$A$314:$A$322</c:f>
              <c:strCache>
                <c:ptCount val="8"/>
                <c:pt idx="0">
                  <c:v>Ahus</c:v>
                </c:pt>
                <c:pt idx="1">
                  <c:v>HB</c:v>
                </c:pt>
                <c:pt idx="2">
                  <c:v>OUS</c:v>
                </c:pt>
                <c:pt idx="3">
                  <c:v>St.Olav</c:v>
                </c:pt>
                <c:pt idx="4">
                  <c:v>STHF</c:v>
                </c:pt>
                <c:pt idx="5">
                  <c:v>SUS</c:v>
                </c:pt>
                <c:pt idx="6">
                  <c:v>SØ</c:v>
                </c:pt>
                <c:pt idx="7">
                  <c:v>UNN</c:v>
                </c:pt>
              </c:strCache>
            </c:strRef>
          </c:cat>
          <c:val>
            <c:numRef>
              <c:f>Servicetjenester!$B$314:$B$322</c:f>
              <c:numCache>
                <c:formatCode>_ * #,##0_ ;_ * \-#,##0_ ;_ * "-"??_ ;_ @_ </c:formatCode>
                <c:ptCount val="8"/>
                <c:pt idx="0">
                  <c:v>69.238701029416504</c:v>
                </c:pt>
                <c:pt idx="1">
                  <c:v>50.923834977196861</c:v>
                </c:pt>
                <c:pt idx="2">
                  <c:v>61.873405002603583</c:v>
                </c:pt>
                <c:pt idx="3">
                  <c:v>9.074146893951033</c:v>
                </c:pt>
                <c:pt idx="4">
                  <c:v>0</c:v>
                </c:pt>
                <c:pt idx="5">
                  <c:v>9.1197384149056298</c:v>
                </c:pt>
                <c:pt idx="6">
                  <c:v>7.1263453685375868</c:v>
                </c:pt>
                <c:pt idx="7">
                  <c:v>4.4021436939474548</c:v>
                </c:pt>
              </c:numCache>
            </c:numRef>
          </c:val>
        </c:ser>
        <c:ser>
          <c:idx val="1"/>
          <c:order val="1"/>
          <c:tx>
            <c:strRef>
              <c:f>Servicetjenester!$C$312:$C$313</c:f>
              <c:strCache>
                <c:ptCount val="1"/>
                <c:pt idx="0">
                  <c:v>831 B Pasienttøy, kjøpte tjenester </c:v>
                </c:pt>
              </c:strCache>
            </c:strRef>
          </c:tx>
          <c:invertIfNegative val="0"/>
          <c:cat>
            <c:strRef>
              <c:f>Servicetjenester!$A$314:$A$322</c:f>
              <c:strCache>
                <c:ptCount val="8"/>
                <c:pt idx="0">
                  <c:v>Ahus</c:v>
                </c:pt>
                <c:pt idx="1">
                  <c:v>HB</c:v>
                </c:pt>
                <c:pt idx="2">
                  <c:v>OUS</c:v>
                </c:pt>
                <c:pt idx="3">
                  <c:v>St.Olav</c:v>
                </c:pt>
                <c:pt idx="4">
                  <c:v>STHF</c:v>
                </c:pt>
                <c:pt idx="5">
                  <c:v>SUS</c:v>
                </c:pt>
                <c:pt idx="6">
                  <c:v>SØ</c:v>
                </c:pt>
                <c:pt idx="7">
                  <c:v>UNN</c:v>
                </c:pt>
              </c:strCache>
            </c:strRef>
          </c:cat>
          <c:val>
            <c:numRef>
              <c:f>Servicetjenester!$C$314:$C$322</c:f>
              <c:numCache>
                <c:formatCode>_ * #,##0_ ;_ * \-#,##0_ ;_ * "-"??_ ;_ @_ </c:formatCode>
                <c:ptCount val="8"/>
                <c:pt idx="0">
                  <c:v>0</c:v>
                </c:pt>
                <c:pt idx="1">
                  <c:v>0</c:v>
                </c:pt>
                <c:pt idx="2">
                  <c:v>15.64788349075746</c:v>
                </c:pt>
                <c:pt idx="3">
                  <c:v>36.087398738597273</c:v>
                </c:pt>
                <c:pt idx="4">
                  <c:v>44.010095335405133</c:v>
                </c:pt>
                <c:pt idx="5">
                  <c:v>8.4110076097557211</c:v>
                </c:pt>
                <c:pt idx="6">
                  <c:v>64.510278429042103</c:v>
                </c:pt>
                <c:pt idx="7">
                  <c:v>48.522381863460723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26171008"/>
        <c:axId val="126172544"/>
      </c:barChart>
      <c:catAx>
        <c:axId val="126171008"/>
        <c:scaling>
          <c:orientation val="minMax"/>
        </c:scaling>
        <c:delete val="0"/>
        <c:axPos val="b"/>
        <c:majorTickMark val="none"/>
        <c:minorTickMark val="none"/>
        <c:tickLblPos val="nextTo"/>
        <c:crossAx val="126172544"/>
        <c:crosses val="autoZero"/>
        <c:auto val="1"/>
        <c:lblAlgn val="ctr"/>
        <c:lblOffset val="100"/>
        <c:noMultiLvlLbl val="0"/>
      </c:catAx>
      <c:valAx>
        <c:axId val="126172544"/>
        <c:scaling>
          <c:orientation val="minMax"/>
        </c:scaling>
        <c:delete val="0"/>
        <c:axPos val="l"/>
        <c:majorGridlines/>
        <c:numFmt formatCode="_ * #,##0_ ;_ * \-#,##0_ ;_ * &quot;-&quot;??_ ;_ @_ " sourceLinked="1"/>
        <c:majorTickMark val="none"/>
        <c:minorTickMark val="none"/>
        <c:tickLblPos val="nextTo"/>
        <c:crossAx val="12617100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[NfN Rapport Sykehus Masterfil 20052015.xlsx]Servicetjenester!Pivottabell38</c:name>
    <c:fmtId val="35"/>
  </c:pivotSource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>
                <a:effectLst/>
              </a:rPr>
              <a:t>Betjeningstøy i kr per prod. Koeff. 2014</a:t>
            </a:r>
            <a:endParaRPr lang="nb-NO">
              <a:effectLst/>
            </a:endParaRPr>
          </a:p>
        </c:rich>
      </c:tx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</c:pivotFmts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Servicetjenester!$B$342:$B$343</c:f>
              <c:strCache>
                <c:ptCount val="1"/>
                <c:pt idx="0">
                  <c:v>832 A Betjeningstøy, utført i egen regi 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Servicetjenester!$A$344:$A$352</c:f>
              <c:strCache>
                <c:ptCount val="8"/>
                <c:pt idx="0">
                  <c:v>Ahus</c:v>
                </c:pt>
                <c:pt idx="1">
                  <c:v>HB</c:v>
                </c:pt>
                <c:pt idx="2">
                  <c:v>OUS</c:v>
                </c:pt>
                <c:pt idx="3">
                  <c:v>St.Olav</c:v>
                </c:pt>
                <c:pt idx="4">
                  <c:v>STHF</c:v>
                </c:pt>
                <c:pt idx="5">
                  <c:v>SUS</c:v>
                </c:pt>
                <c:pt idx="6">
                  <c:v>SØ</c:v>
                </c:pt>
                <c:pt idx="7">
                  <c:v>UNN</c:v>
                </c:pt>
              </c:strCache>
            </c:strRef>
          </c:cat>
          <c:val>
            <c:numRef>
              <c:f>Servicetjenester!$B$344:$B$352</c:f>
              <c:numCache>
                <c:formatCode>_ * #,##0_ ;_ * \-#,##0_ ;_ * "-"??_ ;_ @_ </c:formatCode>
                <c:ptCount val="8"/>
                <c:pt idx="0">
                  <c:v>20.871192663512513</c:v>
                </c:pt>
                <c:pt idx="1">
                  <c:v>21.321023184988018</c:v>
                </c:pt>
                <c:pt idx="2">
                  <c:v>23.372899307914206</c:v>
                </c:pt>
                <c:pt idx="3">
                  <c:v>14.192896423872128</c:v>
                </c:pt>
                <c:pt idx="4">
                  <c:v>0</c:v>
                </c:pt>
                <c:pt idx="5">
                  <c:v>2.5729410163613404</c:v>
                </c:pt>
                <c:pt idx="6">
                  <c:v>12.475116976792432</c:v>
                </c:pt>
                <c:pt idx="7">
                  <c:v>0.21589898415868647</c:v>
                </c:pt>
              </c:numCache>
            </c:numRef>
          </c:val>
        </c:ser>
        <c:ser>
          <c:idx val="1"/>
          <c:order val="1"/>
          <c:tx>
            <c:strRef>
              <c:f>Servicetjenester!$C$342:$C$343</c:f>
              <c:strCache>
                <c:ptCount val="1"/>
                <c:pt idx="0">
                  <c:v>832 B Betjeningstøy, kjøpte tjenester 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Servicetjenester!$A$344:$A$352</c:f>
              <c:strCache>
                <c:ptCount val="8"/>
                <c:pt idx="0">
                  <c:v>Ahus</c:v>
                </c:pt>
                <c:pt idx="1">
                  <c:v>HB</c:v>
                </c:pt>
                <c:pt idx="2">
                  <c:v>OUS</c:v>
                </c:pt>
                <c:pt idx="3">
                  <c:v>St.Olav</c:v>
                </c:pt>
                <c:pt idx="4">
                  <c:v>STHF</c:v>
                </c:pt>
                <c:pt idx="5">
                  <c:v>SUS</c:v>
                </c:pt>
                <c:pt idx="6">
                  <c:v>SØ</c:v>
                </c:pt>
                <c:pt idx="7">
                  <c:v>UNN</c:v>
                </c:pt>
              </c:strCache>
            </c:strRef>
          </c:cat>
          <c:val>
            <c:numRef>
              <c:f>Servicetjenester!$C$344:$C$352</c:f>
              <c:numCache>
                <c:formatCode>_ * #,##0_ ;_ * \-#,##0_ ;_ * "-"??_ ;_ @_ </c:formatCode>
                <c:ptCount val="8"/>
                <c:pt idx="0">
                  <c:v>0</c:v>
                </c:pt>
                <c:pt idx="1">
                  <c:v>0</c:v>
                </c:pt>
                <c:pt idx="2">
                  <c:v>20.245374406792504</c:v>
                </c:pt>
                <c:pt idx="3">
                  <c:v>56.444392898831623</c:v>
                </c:pt>
                <c:pt idx="4">
                  <c:v>44.779522378163207</c:v>
                </c:pt>
                <c:pt idx="5">
                  <c:v>51.017587141141256</c:v>
                </c:pt>
                <c:pt idx="6">
                  <c:v>21.487375815607422</c:v>
                </c:pt>
                <c:pt idx="7">
                  <c:v>44.240995228449478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25765504"/>
        <c:axId val="125767040"/>
      </c:barChart>
      <c:catAx>
        <c:axId val="125765504"/>
        <c:scaling>
          <c:orientation val="minMax"/>
        </c:scaling>
        <c:delete val="0"/>
        <c:axPos val="b"/>
        <c:majorTickMark val="none"/>
        <c:minorTickMark val="none"/>
        <c:tickLblPos val="nextTo"/>
        <c:crossAx val="125767040"/>
        <c:crosses val="autoZero"/>
        <c:auto val="1"/>
        <c:lblAlgn val="ctr"/>
        <c:lblOffset val="100"/>
        <c:noMultiLvlLbl val="0"/>
      </c:catAx>
      <c:valAx>
        <c:axId val="125767040"/>
        <c:scaling>
          <c:orientation val="minMax"/>
        </c:scaling>
        <c:delete val="0"/>
        <c:axPos val="l"/>
        <c:majorGridlines/>
        <c:numFmt formatCode="_ * #,##0_ ;_ * \-#,##0_ ;_ * &quot;-&quot;??_ ;_ @_ " sourceLinked="1"/>
        <c:majorTickMark val="none"/>
        <c:minorTickMark val="none"/>
        <c:tickLblPos val="nextTo"/>
        <c:crossAx val="12576550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[NfN Rapport Sykehus Masterfil 20052015.xlsx]Hovedtall og sammendrag!Pivottabell12</c:name>
    <c:fmtId val="12"/>
  </c:pivotSource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>
                <a:effectLst/>
              </a:rPr>
              <a:t>Arealfordelning i kvm BTA 2014</a:t>
            </a:r>
            <a:endParaRPr lang="nb-NO">
              <a:effectLst/>
            </a:endParaRPr>
          </a:p>
        </c:rich>
      </c:tx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</c:pivotFmt>
      <c:pivotFmt>
        <c:idx val="17"/>
        <c:marker>
          <c:symbol val="none"/>
        </c:marker>
      </c:pivotFmt>
      <c:pivotFmt>
        <c:idx val="18"/>
        <c:marker>
          <c:symbol val="none"/>
        </c:marker>
      </c:pivotFmt>
      <c:pivotFmt>
        <c:idx val="19"/>
        <c:marker>
          <c:symbol val="none"/>
        </c:marker>
      </c:pivotFmt>
      <c:pivotFmt>
        <c:idx val="20"/>
        <c:marker>
          <c:symbol val="none"/>
        </c:marker>
      </c:pivotFmt>
    </c:pivotFmts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'Hovedtall og sammendrag'!$B$33:$B$34</c:f>
              <c:strCache>
                <c:ptCount val="1"/>
                <c:pt idx="0">
                  <c:v>Andre formål: universitet, administrasjon, serverrom, tekniske bygg, barnehager, m.m. </c:v>
                </c:pt>
              </c:strCache>
            </c:strRef>
          </c:tx>
          <c:invertIfNegative val="0"/>
          <c:cat>
            <c:multiLvlStrRef>
              <c:f>'Hovedtall og sammendrag'!$A$35:$A$44</c:f>
              <c:multiLvlStrCache>
                <c:ptCount val="8"/>
                <c:lvl>
                  <c:pt idx="0">
                    <c:v>Ahus</c:v>
                  </c:pt>
                  <c:pt idx="1">
                    <c:v>HB</c:v>
                  </c:pt>
                  <c:pt idx="2">
                    <c:v>OUS</c:v>
                  </c:pt>
                  <c:pt idx="3">
                    <c:v>St.Olav</c:v>
                  </c:pt>
                  <c:pt idx="4">
                    <c:v>STHF</c:v>
                  </c:pt>
                  <c:pt idx="5">
                    <c:v>SUS</c:v>
                  </c:pt>
                  <c:pt idx="6">
                    <c:v>SØ</c:v>
                  </c:pt>
                  <c:pt idx="7">
                    <c:v>UNN</c:v>
                  </c:pt>
                </c:lvl>
                <c:lvl>
                  <c:pt idx="0">
                    <c:v>Arealfordeling</c:v>
                  </c:pt>
                </c:lvl>
              </c:multiLvlStrCache>
            </c:multiLvlStrRef>
          </c:cat>
          <c:val>
            <c:numRef>
              <c:f>'Hovedtall og sammendrag'!$B$35:$B$44</c:f>
              <c:numCache>
                <c:formatCode>_ * #,##0_ ;_ * \-#,##0_ ;_ * "-"??_ ;_ @_ </c:formatCode>
                <c:ptCount val="8"/>
                <c:pt idx="0">
                  <c:v>27229.9</c:v>
                </c:pt>
                <c:pt idx="1">
                  <c:v>55871.01</c:v>
                </c:pt>
                <c:pt idx="2">
                  <c:v>150818.54999999999</c:v>
                </c:pt>
                <c:pt idx="3">
                  <c:v>69146.099999999991</c:v>
                </c:pt>
                <c:pt idx="4">
                  <c:v>0</c:v>
                </c:pt>
                <c:pt idx="5">
                  <c:v>26542.92</c:v>
                </c:pt>
                <c:pt idx="6">
                  <c:v>27828.464999999997</c:v>
                </c:pt>
                <c:pt idx="7">
                  <c:v>24052.9</c:v>
                </c:pt>
              </c:numCache>
            </c:numRef>
          </c:val>
        </c:ser>
        <c:ser>
          <c:idx val="1"/>
          <c:order val="1"/>
          <c:tx>
            <c:strRef>
              <c:f>'Hovedtall og sammendrag'!$C$33:$C$34</c:f>
              <c:strCache>
                <c:ptCount val="1"/>
                <c:pt idx="0">
                  <c:v>Psykiatri</c:v>
                </c:pt>
              </c:strCache>
            </c:strRef>
          </c:tx>
          <c:invertIfNegative val="0"/>
          <c:cat>
            <c:multiLvlStrRef>
              <c:f>'Hovedtall og sammendrag'!$A$35:$A$44</c:f>
              <c:multiLvlStrCache>
                <c:ptCount val="8"/>
                <c:lvl>
                  <c:pt idx="0">
                    <c:v>Ahus</c:v>
                  </c:pt>
                  <c:pt idx="1">
                    <c:v>HB</c:v>
                  </c:pt>
                  <c:pt idx="2">
                    <c:v>OUS</c:v>
                  </c:pt>
                  <c:pt idx="3">
                    <c:v>St.Olav</c:v>
                  </c:pt>
                  <c:pt idx="4">
                    <c:v>STHF</c:v>
                  </c:pt>
                  <c:pt idx="5">
                    <c:v>SUS</c:v>
                  </c:pt>
                  <c:pt idx="6">
                    <c:v>SØ</c:v>
                  </c:pt>
                  <c:pt idx="7">
                    <c:v>UNN</c:v>
                  </c:pt>
                </c:lvl>
                <c:lvl>
                  <c:pt idx="0">
                    <c:v>Arealfordeling</c:v>
                  </c:pt>
                </c:lvl>
              </c:multiLvlStrCache>
            </c:multiLvlStrRef>
          </c:cat>
          <c:val>
            <c:numRef>
              <c:f>'Hovedtall og sammendrag'!$C$35:$C$44</c:f>
              <c:numCache>
                <c:formatCode>_ * #,##0_ ;_ * \-#,##0_ ;_ * "-"??_ ;_ @_ </c:formatCode>
                <c:ptCount val="8"/>
                <c:pt idx="0">
                  <c:v>81689.7</c:v>
                </c:pt>
                <c:pt idx="1">
                  <c:v>81657.63</c:v>
                </c:pt>
                <c:pt idx="2">
                  <c:v>150818.54999999999</c:v>
                </c:pt>
                <c:pt idx="3">
                  <c:v>92194.8</c:v>
                </c:pt>
                <c:pt idx="4">
                  <c:v>62866.439999999995</c:v>
                </c:pt>
                <c:pt idx="5">
                  <c:v>68569.210000000006</c:v>
                </c:pt>
                <c:pt idx="6">
                  <c:v>80327.554999999993</c:v>
                </c:pt>
                <c:pt idx="7">
                  <c:v>52916.38</c:v>
                </c:pt>
              </c:numCache>
            </c:numRef>
          </c:val>
        </c:ser>
        <c:ser>
          <c:idx val="2"/>
          <c:order val="2"/>
          <c:tx>
            <c:strRef>
              <c:f>'Hovedtall og sammendrag'!$D$33:$D$34</c:f>
              <c:strCache>
                <c:ptCount val="1"/>
                <c:pt idx="0">
                  <c:v>Somatikk</c:v>
                </c:pt>
              </c:strCache>
            </c:strRef>
          </c:tx>
          <c:invertIfNegative val="0"/>
          <c:cat>
            <c:multiLvlStrRef>
              <c:f>'Hovedtall og sammendrag'!$A$35:$A$44</c:f>
              <c:multiLvlStrCache>
                <c:ptCount val="8"/>
                <c:lvl>
                  <c:pt idx="0">
                    <c:v>Ahus</c:v>
                  </c:pt>
                  <c:pt idx="1">
                    <c:v>HB</c:v>
                  </c:pt>
                  <c:pt idx="2">
                    <c:v>OUS</c:v>
                  </c:pt>
                  <c:pt idx="3">
                    <c:v>St.Olav</c:v>
                  </c:pt>
                  <c:pt idx="4">
                    <c:v>STHF</c:v>
                  </c:pt>
                  <c:pt idx="5">
                    <c:v>SUS</c:v>
                  </c:pt>
                  <c:pt idx="6">
                    <c:v>SØ</c:v>
                  </c:pt>
                  <c:pt idx="7">
                    <c:v>UNN</c:v>
                  </c:pt>
                </c:lvl>
                <c:lvl>
                  <c:pt idx="0">
                    <c:v>Arealfordeling</c:v>
                  </c:pt>
                </c:lvl>
              </c:multiLvlStrCache>
            </c:multiLvlStrRef>
          </c:cat>
          <c:val>
            <c:numRef>
              <c:f>'Hovedtall og sammendrag'!$D$35:$D$44</c:f>
              <c:numCache>
                <c:formatCode>_ * #,##0_ ;_ * \-#,##0_ ;_ * "-"??_ ;_ @_ </c:formatCode>
                <c:ptCount val="8"/>
                <c:pt idx="0">
                  <c:v>163379.4</c:v>
                </c:pt>
                <c:pt idx="1">
                  <c:v>292248.36000000004</c:v>
                </c:pt>
                <c:pt idx="2">
                  <c:v>703819.89999999991</c:v>
                </c:pt>
                <c:pt idx="3">
                  <c:v>222804.09999999998</c:v>
                </c:pt>
                <c:pt idx="4">
                  <c:v>111762.56</c:v>
                </c:pt>
                <c:pt idx="5">
                  <c:v>126078.87</c:v>
                </c:pt>
                <c:pt idx="6">
                  <c:v>89208.98</c:v>
                </c:pt>
                <c:pt idx="7">
                  <c:v>163559.72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53481856"/>
        <c:axId val="53483392"/>
      </c:barChart>
      <c:catAx>
        <c:axId val="53481856"/>
        <c:scaling>
          <c:orientation val="minMax"/>
        </c:scaling>
        <c:delete val="0"/>
        <c:axPos val="b"/>
        <c:majorTickMark val="none"/>
        <c:minorTickMark val="none"/>
        <c:tickLblPos val="nextTo"/>
        <c:crossAx val="53483392"/>
        <c:crosses val="autoZero"/>
        <c:auto val="1"/>
        <c:lblAlgn val="ctr"/>
        <c:lblOffset val="100"/>
        <c:noMultiLvlLbl val="0"/>
      </c:catAx>
      <c:valAx>
        <c:axId val="53483392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5348185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[NfN Rapport Sykehus Masterfil 20052015.xlsx]Servicetjenester!Pivottabell39</c:name>
    <c:fmtId val="36"/>
  </c:pivotSource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nb-NO" sz="1800" b="1" i="0" baseline="0">
                <a:effectLst/>
              </a:rPr>
              <a:t>Pasientportør i kr per prod. koeff. 2014 </a:t>
            </a:r>
            <a:r>
              <a:rPr lang="nb-NO"/>
              <a:t> </a:t>
            </a:r>
          </a:p>
        </c:rich>
      </c:tx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Servicetjenester!$B$372:$B$373</c:f>
              <c:strCache>
                <c:ptCount val="1"/>
                <c:pt idx="0">
                  <c:v>84 Pasientportør </c:v>
                </c:pt>
              </c:strCache>
            </c:strRef>
          </c:tx>
          <c:invertIfNegative val="0"/>
          <c:cat>
            <c:strRef>
              <c:f>Servicetjenester!$A$374:$A$382</c:f>
              <c:strCache>
                <c:ptCount val="8"/>
                <c:pt idx="0">
                  <c:v>Ahus</c:v>
                </c:pt>
                <c:pt idx="1">
                  <c:v>HB</c:v>
                </c:pt>
                <c:pt idx="2">
                  <c:v>OUS</c:v>
                </c:pt>
                <c:pt idx="3">
                  <c:v>St.Olav</c:v>
                </c:pt>
                <c:pt idx="4">
                  <c:v>STHF</c:v>
                </c:pt>
                <c:pt idx="5">
                  <c:v>SUS</c:v>
                </c:pt>
                <c:pt idx="6">
                  <c:v>SØ</c:v>
                </c:pt>
                <c:pt idx="7">
                  <c:v>UNN</c:v>
                </c:pt>
              </c:strCache>
            </c:strRef>
          </c:cat>
          <c:val>
            <c:numRef>
              <c:f>Servicetjenester!$B$374:$B$382</c:f>
              <c:numCache>
                <c:formatCode>_ * #,##0_ ;_ * \-#,##0_ ;_ * "-"??_ ;_ @_ </c:formatCode>
                <c:ptCount val="8"/>
                <c:pt idx="0">
                  <c:v>79.987698206938191</c:v>
                </c:pt>
                <c:pt idx="1">
                  <c:v>85.00226124942553</c:v>
                </c:pt>
                <c:pt idx="2">
                  <c:v>0</c:v>
                </c:pt>
                <c:pt idx="3">
                  <c:v>88.637144385535365</c:v>
                </c:pt>
                <c:pt idx="4">
                  <c:v>34.26141510079777</c:v>
                </c:pt>
                <c:pt idx="5">
                  <c:v>81.661231914782434</c:v>
                </c:pt>
                <c:pt idx="6">
                  <c:v>51.605815194122698</c:v>
                </c:pt>
                <c:pt idx="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6338176"/>
        <c:axId val="126339712"/>
      </c:barChart>
      <c:catAx>
        <c:axId val="126338176"/>
        <c:scaling>
          <c:orientation val="minMax"/>
        </c:scaling>
        <c:delete val="0"/>
        <c:axPos val="b"/>
        <c:majorTickMark val="out"/>
        <c:minorTickMark val="none"/>
        <c:tickLblPos val="nextTo"/>
        <c:crossAx val="126339712"/>
        <c:crosses val="autoZero"/>
        <c:auto val="1"/>
        <c:lblAlgn val="ctr"/>
        <c:lblOffset val="100"/>
        <c:noMultiLvlLbl val="0"/>
      </c:catAx>
      <c:valAx>
        <c:axId val="126339712"/>
        <c:scaling>
          <c:orientation val="minMax"/>
        </c:scaling>
        <c:delete val="0"/>
        <c:axPos val="l"/>
        <c:majorGridlines/>
        <c:numFmt formatCode="_ * #,##0_ ;_ * \-#,##0_ ;_ * &quot;-&quot;??_ ;_ @_ " sourceLinked="1"/>
        <c:majorTickMark val="out"/>
        <c:minorTickMark val="none"/>
        <c:tickLblPos val="nextTo"/>
        <c:crossAx val="12633817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[NfN Rapport Sykehus Masterfil 20052015.xlsx]Hovedtall og sammendrag!Pivottabell14</c:name>
    <c:fmtId val="13"/>
  </c:pivotSource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>
                <a:effectLst/>
              </a:rPr>
              <a:t>Areal i kvm BTA eid/leid 2014</a:t>
            </a:r>
            <a:endParaRPr lang="nb-NO">
              <a:effectLst/>
            </a:endParaRPr>
          </a:p>
        </c:rich>
      </c:tx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</c:pivotFmts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'Hovedtall og sammendrag'!$B$72:$B$73</c:f>
              <c:strCache>
                <c:ptCount val="1"/>
                <c:pt idx="0">
                  <c:v>Eid areal BTA (ekslusiv boliger)</c:v>
                </c:pt>
              </c:strCache>
            </c:strRef>
          </c:tx>
          <c:invertIfNegative val="0"/>
          <c:cat>
            <c:multiLvlStrRef>
              <c:f>'Hovedtall og sammendrag'!$A$74:$A$83</c:f>
              <c:multiLvlStrCache>
                <c:ptCount val="8"/>
                <c:lvl>
                  <c:pt idx="0">
                    <c:v>Ahus</c:v>
                  </c:pt>
                  <c:pt idx="1">
                    <c:v>HB</c:v>
                  </c:pt>
                  <c:pt idx="2">
                    <c:v>OUS</c:v>
                  </c:pt>
                  <c:pt idx="3">
                    <c:v>St.Olav</c:v>
                  </c:pt>
                  <c:pt idx="4">
                    <c:v>STHF</c:v>
                  </c:pt>
                  <c:pt idx="5">
                    <c:v>SUS</c:v>
                  </c:pt>
                  <c:pt idx="6">
                    <c:v>SØ</c:v>
                  </c:pt>
                  <c:pt idx="7">
                    <c:v>UNN</c:v>
                  </c:pt>
                </c:lvl>
                <c:lvl>
                  <c:pt idx="0">
                    <c:v>Areal</c:v>
                  </c:pt>
                </c:lvl>
              </c:multiLvlStrCache>
            </c:multiLvlStrRef>
          </c:cat>
          <c:val>
            <c:numRef>
              <c:f>'Hovedtall og sammendrag'!$B$74:$B$83</c:f>
              <c:numCache>
                <c:formatCode>_ * #,##0_ ;_ * \-#,##0_ ;_ * "-"??_ ;_ @_ </c:formatCode>
                <c:ptCount val="8"/>
                <c:pt idx="0">
                  <c:v>236037</c:v>
                </c:pt>
                <c:pt idx="1">
                  <c:v>384874</c:v>
                </c:pt>
                <c:pt idx="2">
                  <c:v>938854</c:v>
                </c:pt>
                <c:pt idx="3">
                  <c:v>359781</c:v>
                </c:pt>
                <c:pt idx="4">
                  <c:v>174179</c:v>
                </c:pt>
                <c:pt idx="5">
                  <c:v>179047</c:v>
                </c:pt>
                <c:pt idx="6">
                  <c:v>168453</c:v>
                </c:pt>
                <c:pt idx="7">
                  <c:v>224232</c:v>
                </c:pt>
              </c:numCache>
            </c:numRef>
          </c:val>
        </c:ser>
        <c:ser>
          <c:idx val="1"/>
          <c:order val="1"/>
          <c:tx>
            <c:strRef>
              <c:f>'Hovedtall og sammendrag'!$C$72:$C$73</c:f>
              <c:strCache>
                <c:ptCount val="1"/>
                <c:pt idx="0">
                  <c:v>Innleid areal BTA</c:v>
                </c:pt>
              </c:strCache>
            </c:strRef>
          </c:tx>
          <c:invertIfNegative val="0"/>
          <c:cat>
            <c:multiLvlStrRef>
              <c:f>'Hovedtall og sammendrag'!$A$74:$A$83</c:f>
              <c:multiLvlStrCache>
                <c:ptCount val="8"/>
                <c:lvl>
                  <c:pt idx="0">
                    <c:v>Ahus</c:v>
                  </c:pt>
                  <c:pt idx="1">
                    <c:v>HB</c:v>
                  </c:pt>
                  <c:pt idx="2">
                    <c:v>OUS</c:v>
                  </c:pt>
                  <c:pt idx="3">
                    <c:v>St.Olav</c:v>
                  </c:pt>
                  <c:pt idx="4">
                    <c:v>STHF</c:v>
                  </c:pt>
                  <c:pt idx="5">
                    <c:v>SUS</c:v>
                  </c:pt>
                  <c:pt idx="6">
                    <c:v>SØ</c:v>
                  </c:pt>
                  <c:pt idx="7">
                    <c:v>UNN</c:v>
                  </c:pt>
                </c:lvl>
                <c:lvl>
                  <c:pt idx="0">
                    <c:v>Areal</c:v>
                  </c:pt>
                </c:lvl>
              </c:multiLvlStrCache>
            </c:multiLvlStrRef>
          </c:cat>
          <c:val>
            <c:numRef>
              <c:f>'Hovedtall og sammendrag'!$C$74:$C$83</c:f>
              <c:numCache>
                <c:formatCode>_ * #,##0_ ;_ * \-#,##0_ ;_ * "-"??_ ;_ @_ </c:formatCode>
                <c:ptCount val="8"/>
                <c:pt idx="0">
                  <c:v>36262</c:v>
                </c:pt>
                <c:pt idx="1">
                  <c:v>44903</c:v>
                </c:pt>
                <c:pt idx="2">
                  <c:v>66631</c:v>
                </c:pt>
                <c:pt idx="3">
                  <c:v>24370</c:v>
                </c:pt>
                <c:pt idx="4">
                  <c:v>450</c:v>
                </c:pt>
                <c:pt idx="5">
                  <c:v>42144</c:v>
                </c:pt>
                <c:pt idx="6">
                  <c:v>28912</c:v>
                </c:pt>
                <c:pt idx="7">
                  <c:v>16094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53526912"/>
        <c:axId val="53528448"/>
      </c:barChart>
      <c:catAx>
        <c:axId val="53526912"/>
        <c:scaling>
          <c:orientation val="minMax"/>
        </c:scaling>
        <c:delete val="0"/>
        <c:axPos val="b"/>
        <c:majorTickMark val="none"/>
        <c:minorTickMark val="none"/>
        <c:tickLblPos val="nextTo"/>
        <c:crossAx val="53528448"/>
        <c:crosses val="autoZero"/>
        <c:auto val="1"/>
        <c:lblAlgn val="ctr"/>
        <c:lblOffset val="100"/>
        <c:noMultiLvlLbl val="0"/>
      </c:catAx>
      <c:valAx>
        <c:axId val="53528448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5352691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[NfN Rapport Sykehus Masterfil 20052015.xlsx]Hovedtall og sammendrag!Pivottabell15</c:name>
    <c:fmtId val="13"/>
  </c:pivotSource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>
                <a:effectLst/>
              </a:rPr>
              <a:t>Produksjonskoeffesient = Ant liggedøgn + 35% av antall dagbehandlinger + 10% av ant polykliniske behandlinger 2012-2014</a:t>
            </a:r>
            <a:endParaRPr lang="nb-NO">
              <a:effectLst/>
            </a:endParaRPr>
          </a:p>
        </c:rich>
      </c:tx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'Hovedtall og sammendrag'!$B$102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multiLvlStrRef>
              <c:f>'Hovedtall og sammendrag'!$A$103:$A$112</c:f>
              <c:multiLvlStrCache>
                <c:ptCount val="8"/>
                <c:lvl>
                  <c:pt idx="0">
                    <c:v>Ahus</c:v>
                  </c:pt>
                  <c:pt idx="1">
                    <c:v>HB</c:v>
                  </c:pt>
                  <c:pt idx="2">
                    <c:v>OUS</c:v>
                  </c:pt>
                  <c:pt idx="3">
                    <c:v>STHF</c:v>
                  </c:pt>
                  <c:pt idx="4">
                    <c:v>St.Olav</c:v>
                  </c:pt>
                  <c:pt idx="5">
                    <c:v>SUS</c:v>
                  </c:pt>
                  <c:pt idx="6">
                    <c:v>SØ</c:v>
                  </c:pt>
                  <c:pt idx="7">
                    <c:v>UNN</c:v>
                  </c:pt>
                </c:lvl>
                <c:lvl>
                  <c:pt idx="0">
                    <c:v>Samlet produksjonskoeffesient</c:v>
                  </c:pt>
                </c:lvl>
              </c:multiLvlStrCache>
            </c:multiLvlStrRef>
          </c:cat>
          <c:val>
            <c:numRef>
              <c:f>'Hovedtall og sammendrag'!$B$103:$B$112</c:f>
              <c:numCache>
                <c:formatCode>_ * #,##0_ ;_ * \-#,##0_ ;_ * "-"??_ ;_ @_ </c:formatCode>
                <c:ptCount val="8"/>
                <c:pt idx="0">
                  <c:v>396215</c:v>
                </c:pt>
                <c:pt idx="1">
                  <c:v>502256</c:v>
                </c:pt>
                <c:pt idx="2">
                  <c:v>682747</c:v>
                </c:pt>
                <c:pt idx="3">
                  <c:v>215510</c:v>
                </c:pt>
                <c:pt idx="4">
                  <c:v>371122</c:v>
                </c:pt>
                <c:pt idx="5">
                  <c:v>374024</c:v>
                </c:pt>
                <c:pt idx="6">
                  <c:v>274658</c:v>
                </c:pt>
                <c:pt idx="7">
                  <c:v>286228</c:v>
                </c:pt>
              </c:numCache>
            </c:numRef>
          </c:val>
        </c:ser>
        <c:ser>
          <c:idx val="1"/>
          <c:order val="1"/>
          <c:tx>
            <c:strRef>
              <c:f>'Hovedtall og sammendrag'!$C$102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multiLvlStrRef>
              <c:f>'Hovedtall og sammendrag'!$A$103:$A$112</c:f>
              <c:multiLvlStrCache>
                <c:ptCount val="8"/>
                <c:lvl>
                  <c:pt idx="0">
                    <c:v>Ahus</c:v>
                  </c:pt>
                  <c:pt idx="1">
                    <c:v>HB</c:v>
                  </c:pt>
                  <c:pt idx="2">
                    <c:v>OUS</c:v>
                  </c:pt>
                  <c:pt idx="3">
                    <c:v>STHF</c:v>
                  </c:pt>
                  <c:pt idx="4">
                    <c:v>St.Olav</c:v>
                  </c:pt>
                  <c:pt idx="5">
                    <c:v>SUS</c:v>
                  </c:pt>
                  <c:pt idx="6">
                    <c:v>SØ</c:v>
                  </c:pt>
                  <c:pt idx="7">
                    <c:v>UNN</c:v>
                  </c:pt>
                </c:lvl>
                <c:lvl>
                  <c:pt idx="0">
                    <c:v>Samlet produksjonskoeffesient</c:v>
                  </c:pt>
                </c:lvl>
              </c:multiLvlStrCache>
            </c:multiLvlStrRef>
          </c:cat>
          <c:val>
            <c:numRef>
              <c:f>'Hovedtall og sammendrag'!$C$103:$C$112</c:f>
              <c:numCache>
                <c:formatCode>_ * #,##0_ ;_ * \-#,##0_ ;_ * "-"??_ ;_ @_ </c:formatCode>
                <c:ptCount val="8"/>
                <c:pt idx="0">
                  <c:v>385287.2</c:v>
                </c:pt>
                <c:pt idx="1">
                  <c:v>511167.9</c:v>
                </c:pt>
                <c:pt idx="2">
                  <c:v>694074.85</c:v>
                </c:pt>
                <c:pt idx="3">
                  <c:v>189710.5</c:v>
                </c:pt>
                <c:pt idx="4">
                  <c:v>370490.05</c:v>
                </c:pt>
                <c:pt idx="5">
                  <c:v>363033.9</c:v>
                </c:pt>
                <c:pt idx="6">
                  <c:v>270196.45</c:v>
                </c:pt>
                <c:pt idx="7">
                  <c:v>283543.7</c:v>
                </c:pt>
              </c:numCache>
            </c:numRef>
          </c:val>
        </c:ser>
        <c:ser>
          <c:idx val="2"/>
          <c:order val="2"/>
          <c:tx>
            <c:strRef>
              <c:f>'Hovedtall og sammendrag'!$D$102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multiLvlStrRef>
              <c:f>'Hovedtall og sammendrag'!$A$103:$A$112</c:f>
              <c:multiLvlStrCache>
                <c:ptCount val="8"/>
                <c:lvl>
                  <c:pt idx="0">
                    <c:v>Ahus</c:v>
                  </c:pt>
                  <c:pt idx="1">
                    <c:v>HB</c:v>
                  </c:pt>
                  <c:pt idx="2">
                    <c:v>OUS</c:v>
                  </c:pt>
                  <c:pt idx="3">
                    <c:v>STHF</c:v>
                  </c:pt>
                  <c:pt idx="4">
                    <c:v>St.Olav</c:v>
                  </c:pt>
                  <c:pt idx="5">
                    <c:v>SUS</c:v>
                  </c:pt>
                  <c:pt idx="6">
                    <c:v>SØ</c:v>
                  </c:pt>
                  <c:pt idx="7">
                    <c:v>UNN</c:v>
                  </c:pt>
                </c:lvl>
                <c:lvl>
                  <c:pt idx="0">
                    <c:v>Samlet produksjonskoeffesient</c:v>
                  </c:pt>
                </c:lvl>
              </c:multiLvlStrCache>
            </c:multiLvlStrRef>
          </c:cat>
          <c:val>
            <c:numRef>
              <c:f>'Hovedtall og sammendrag'!$D$103:$D$112</c:f>
              <c:numCache>
                <c:formatCode>_ * #,##0_ ;_ * \-#,##0_ ;_ * "-"??_ ;_ @_ </c:formatCode>
                <c:ptCount val="8"/>
                <c:pt idx="0">
                  <c:v>383663.5</c:v>
                </c:pt>
                <c:pt idx="1">
                  <c:v>505357.39999999997</c:v>
                </c:pt>
                <c:pt idx="2">
                  <c:v>682328.70000000007</c:v>
                </c:pt>
                <c:pt idx="3">
                  <c:v>176754.9</c:v>
                </c:pt>
                <c:pt idx="4">
                  <c:v>419477.45</c:v>
                </c:pt>
                <c:pt idx="5">
                  <c:v>362620.05</c:v>
                </c:pt>
                <c:pt idx="6">
                  <c:v>249216.09999999998</c:v>
                </c:pt>
                <c:pt idx="7">
                  <c:v>273275.95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625408"/>
        <c:axId val="54626944"/>
      </c:barChart>
      <c:catAx>
        <c:axId val="54625408"/>
        <c:scaling>
          <c:orientation val="minMax"/>
        </c:scaling>
        <c:delete val="0"/>
        <c:axPos val="b"/>
        <c:majorTickMark val="none"/>
        <c:minorTickMark val="none"/>
        <c:tickLblPos val="nextTo"/>
        <c:crossAx val="54626944"/>
        <c:crosses val="autoZero"/>
        <c:auto val="1"/>
        <c:lblAlgn val="ctr"/>
        <c:lblOffset val="100"/>
        <c:noMultiLvlLbl val="0"/>
      </c:catAx>
      <c:valAx>
        <c:axId val="54626944"/>
        <c:scaling>
          <c:orientation val="minMax"/>
        </c:scaling>
        <c:delete val="0"/>
        <c:axPos val="l"/>
        <c:majorGridlines/>
        <c:numFmt formatCode="_ * #,##0_ ;_ * \-#,##0_ ;_ * &quot;-&quot;??_ ;_ @_ " sourceLinked="1"/>
        <c:majorTickMark val="none"/>
        <c:minorTickMark val="none"/>
        <c:tickLblPos val="nextTo"/>
        <c:crossAx val="5462540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0.72897</cdr:x>
      <cdr:y>0.12774</cdr:y>
    </cdr:from>
    <cdr:to>
      <cdr:x>1</cdr:x>
      <cdr:y>0.198</cdr:y>
    </cdr:to>
    <cdr:sp macro="" textlink="">
      <cdr:nvSpPr>
        <cdr:cNvPr id="3" name="TekstSylinder 4"/>
        <cdr:cNvSpPr txBox="1"/>
      </cdr:nvSpPr>
      <cdr:spPr>
        <a:xfrm xmlns:a="http://schemas.openxmlformats.org/drawingml/2006/main">
          <a:off x="6206976" y="671488"/>
          <a:ext cx="2088232" cy="369332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nb-NO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nb-NO" dirty="0" smtClean="0"/>
            <a:t>Ikke prosentjustert</a:t>
          </a:r>
          <a:endParaRPr lang="nb-NO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0.42521</cdr:x>
      <cdr:y>0.30345</cdr:y>
    </cdr:from>
    <cdr:to>
      <cdr:x>0.92972</cdr:x>
      <cdr:y>0.39661</cdr:y>
    </cdr:to>
    <cdr:sp macro="" textlink="">
      <cdr:nvSpPr>
        <cdr:cNvPr id="2" name="TextBox 6"/>
        <cdr:cNvSpPr txBox="1"/>
      </cdr:nvSpPr>
      <cdr:spPr>
        <a:xfrm xmlns:a="http://schemas.openxmlformats.org/drawingml/2006/main">
          <a:off x="3398664" y="1704392"/>
          <a:ext cx="4032448" cy="523220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nb-NO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nb-NO" sz="1400" dirty="0" smtClean="0"/>
            <a:t>Ikke lett å skille ut dette på tre siffernivå.</a:t>
          </a:r>
        </a:p>
        <a:p xmlns:a="http://schemas.openxmlformats.org/drawingml/2006/main">
          <a:r>
            <a:rPr lang="nb-NO" sz="1400" dirty="0" smtClean="0"/>
            <a:t>Spørsmål til DV gruppe: Hva brukes resultatet til?</a:t>
          </a:r>
          <a:endParaRPr lang="en-US" sz="14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0.82301</cdr:x>
      <cdr:y>0.0534</cdr:y>
    </cdr:from>
    <cdr:to>
      <cdr:x>1</cdr:x>
      <cdr:y>0.11672</cdr:y>
    </cdr:to>
    <cdr:sp macro="" textlink="">
      <cdr:nvSpPr>
        <cdr:cNvPr id="2" name="TekstSylinder 5"/>
        <cdr:cNvSpPr txBox="1"/>
      </cdr:nvSpPr>
      <cdr:spPr>
        <a:xfrm xmlns:a="http://schemas.openxmlformats.org/drawingml/2006/main">
          <a:off x="6927056" y="311448"/>
          <a:ext cx="1440160" cy="369332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nb-NO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nb-NO" b="1" dirty="0" smtClean="0"/>
            <a:t>Ny graf</a:t>
          </a:r>
          <a:endParaRPr lang="nb-NO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94EDC-505C-46F0-86BA-0CFEBECF96D5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134D3E-33E8-43A9-A49D-E3F851D3F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314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34D3E-33E8-43A9-A49D-E3F851D3F49C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905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Versjon 15.06.2015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NfN Sykehus 2014   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D699-26DF-46F7-ADB0-14BD2A9B5E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8696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Versjon 15.06.2015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NfN Sykehus 2014   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D699-26DF-46F7-ADB0-14BD2A9B5E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5112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Versjon 15.06.2015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NfN Sykehus 2014   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D699-26DF-46F7-ADB0-14BD2A9B5E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6352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Versjon 15.06.2015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NfN Sykehus 2014   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D699-26DF-46F7-ADB0-14BD2A9B5E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6709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Versjon 15.06.2015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NfN Sykehus 2014   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D699-26DF-46F7-ADB0-14BD2A9B5E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0518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Versjon 15.06.2015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NfN Sykehus 2014   </a:t>
            </a: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D699-26DF-46F7-ADB0-14BD2A9B5E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66784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Versjon 15.06.2015</a:t>
            </a:r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NfN Sykehus 2014   </a:t>
            </a:r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D699-26DF-46F7-ADB0-14BD2A9B5E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7766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Versjon 15.06.2015</a:t>
            </a:r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NfN Sykehus 2014   </a:t>
            </a: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D699-26DF-46F7-ADB0-14BD2A9B5E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12222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Versjon 15.06.2015</a:t>
            </a:r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NfN Sykehus 2014  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D699-26DF-46F7-ADB0-14BD2A9B5E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6077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Versjon 15.06.2015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NfN Sykehus 2014   </a:t>
            </a: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D699-26DF-46F7-ADB0-14BD2A9B5E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10612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Versjon 15.06.2015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NfN Sykehus 2014   </a:t>
            </a: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D699-26DF-46F7-ADB0-14BD2A9B5E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7994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Versjon 15.06.2015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NfN Sykehus 2014   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5D699-26DF-46F7-ADB0-14BD2A9B5E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4008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7.xml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8.xml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9.xml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0.xml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6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9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0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2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3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4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5.xml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332656"/>
            <a:ext cx="8640960" cy="6048672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nb-NO" b="1" dirty="0"/>
              <a:t>NfN Sykehus</a:t>
            </a:r>
            <a:br>
              <a:rPr lang="nb-NO" b="1" dirty="0"/>
            </a:br>
            <a:r>
              <a:rPr lang="nb-NO" b="1" dirty="0"/>
              <a:t>E</a:t>
            </a:r>
            <a:r>
              <a:rPr lang="nb-NO" b="1" dirty="0" smtClean="0"/>
              <a:t>nhetskostnader 2014</a:t>
            </a:r>
          </a:p>
          <a:p>
            <a:pPr marL="0" indent="0" algn="ctr">
              <a:buNone/>
            </a:pPr>
            <a:r>
              <a:rPr lang="nb-NO" b="1" dirty="0" smtClean="0"/>
              <a:t>Endelig </a:t>
            </a:r>
            <a:r>
              <a:rPr lang="nb-NO" b="1" dirty="0"/>
              <a:t>rapport</a:t>
            </a:r>
            <a:endParaRPr lang="nb-NO" b="1" dirty="0" smtClean="0"/>
          </a:p>
          <a:p>
            <a:pPr marL="0" indent="0" algn="ctr">
              <a:buNone/>
            </a:pPr>
            <a:endParaRPr lang="nb-NO" sz="2000" b="1" dirty="0"/>
          </a:p>
          <a:p>
            <a:pPr marL="0" indent="0" algn="ctr">
              <a:buNone/>
            </a:pPr>
            <a:r>
              <a:rPr lang="nb-NO" sz="2000" b="1" dirty="0" smtClean="0"/>
              <a:t>Veldig bra jobba alle sammen! </a:t>
            </a:r>
          </a:p>
          <a:p>
            <a:pPr marL="0" indent="0" algn="ctr">
              <a:buNone/>
            </a:pPr>
            <a:r>
              <a:rPr lang="nb-NO" sz="2000" b="1" dirty="0" smtClean="0"/>
              <a:t>Her er det veldig mye interessant data. </a:t>
            </a:r>
          </a:p>
          <a:p>
            <a:pPr marL="0" indent="0" algn="ctr">
              <a:buNone/>
            </a:pPr>
            <a:endParaRPr lang="nb-NO" sz="1600" dirty="0"/>
          </a:p>
          <a:p>
            <a:pPr marL="0" indent="0" algn="ctr">
              <a:buNone/>
            </a:pPr>
            <a:r>
              <a:rPr lang="nb-NO" sz="1800" b="1" dirty="0" smtClean="0"/>
              <a:t>Denne rapporten inkluderer hoved data, enhetskostnader/nøkkeltall, resultat fra faggruppene (servicenivåer, KPI mm) samt deltakere i de ulike faggruppene på BL2015 14-15/9.  Presentasjon, vurderinger og analyse kommer 14-15/9.</a:t>
            </a:r>
          </a:p>
          <a:p>
            <a:pPr marL="0" indent="0" algn="ctr">
              <a:buNone/>
            </a:pPr>
            <a:endParaRPr lang="nb-NO" sz="1800" b="1" dirty="0" smtClean="0"/>
          </a:p>
          <a:p>
            <a:pPr marL="0" indent="0" algn="ctr">
              <a:buNone/>
            </a:pPr>
            <a:r>
              <a:rPr lang="nb-NO" sz="1800" b="1" dirty="0" smtClean="0"/>
              <a:t>Husk dette er nøkkeltall for prosessbenchmarking; dvs. du må vite hva som ligger bak tallene for å trekke konklusjoner!</a:t>
            </a:r>
          </a:p>
          <a:p>
            <a:pPr marL="0" indent="0" algn="ctr">
              <a:buNone/>
            </a:pPr>
            <a:r>
              <a:rPr lang="nb-NO" sz="1800" b="1" i="1" dirty="0" smtClean="0"/>
              <a:t>Nøkkeltallene skal kun brukes for intern utvikling.</a:t>
            </a:r>
            <a:endParaRPr lang="en-US" sz="1800" b="1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Versjon 15.06.2015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D699-26DF-46F7-ADB0-14BD2A9B5EE3}" type="slidenum">
              <a:rPr lang="nb-NO" smtClean="0"/>
              <a:t>1</a:t>
            </a:fld>
            <a:endParaRPr lang="nb-NO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NfN Sykehus 2014  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21918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Versjon 15.06.2015</a:t>
            </a:r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NfN Sykehus 2014  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D699-26DF-46F7-ADB0-14BD2A9B5EE3}" type="slidenum">
              <a:rPr lang="nb-NO" smtClean="0"/>
              <a:t>10</a:t>
            </a:fld>
            <a:endParaRPr lang="nb-NO"/>
          </a:p>
        </p:txBody>
      </p:sp>
      <p:graphicFrame>
        <p:nvGraphicFramePr>
          <p:cNvPr id="7" name="Tabel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96552"/>
              </p:ext>
            </p:extLst>
          </p:nvPr>
        </p:nvGraphicFramePr>
        <p:xfrm>
          <a:off x="683568" y="2276875"/>
          <a:ext cx="7848872" cy="4001647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678777"/>
                <a:gridCol w="2713639"/>
                <a:gridCol w="1103853"/>
                <a:gridCol w="919878"/>
                <a:gridCol w="1432725"/>
              </a:tblGrid>
              <a:tr h="66064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 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81 Service brukerutstyr 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83 Vaskeri/tekstilkostnader 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84 Pasientportør 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96 Husleiekostnader 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15032"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 dirty="0" err="1">
                          <a:effectLst/>
                        </a:rPr>
                        <a:t>Ahus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99 %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81 %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74 %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13 %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15032"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 dirty="0">
                          <a:effectLst/>
                        </a:rPr>
                        <a:t>HB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100 %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95 %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69 %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100 %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15032"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 dirty="0">
                          <a:effectLst/>
                        </a:rPr>
                        <a:t>OUS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100 %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100 %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100 %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100 %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15032"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 dirty="0" err="1">
                          <a:effectLst/>
                        </a:rPr>
                        <a:t>St.Olav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100 %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100 %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67 %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100 %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15032"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 dirty="0">
                          <a:effectLst/>
                        </a:rPr>
                        <a:t>STHF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100 %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100 %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100 %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100 %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15032"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 dirty="0">
                          <a:effectLst/>
                        </a:rPr>
                        <a:t>SUS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100 %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100 %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75 %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100 %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15032"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 dirty="0">
                          <a:effectLst/>
                        </a:rPr>
                        <a:t>SØ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100 %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100 %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100 %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100 %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35783"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 dirty="0">
                          <a:effectLst/>
                        </a:rPr>
                        <a:t>UNN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100 %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100 %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100 %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 dirty="0">
                          <a:effectLst/>
                        </a:rPr>
                        <a:t>100 %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8" name="TextBox 1"/>
          <p:cNvSpPr txBox="1"/>
          <p:nvPr/>
        </p:nvSpPr>
        <p:spPr>
          <a:xfrm>
            <a:off x="467544" y="354722"/>
            <a:ext cx="3098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/>
              <a:t>% justering per post 2014 3(3):</a:t>
            </a:r>
            <a:endParaRPr lang="en-US" b="1" dirty="0"/>
          </a:p>
        </p:txBody>
      </p:sp>
      <p:sp>
        <p:nvSpPr>
          <p:cNvPr id="9" name="TekstSylinder 8"/>
          <p:cNvSpPr txBox="1"/>
          <p:nvPr/>
        </p:nvSpPr>
        <p:spPr>
          <a:xfrm>
            <a:off x="513436" y="756066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Følgende poster er korrigert for hvor mye areal eller produksjonskoeffisient som tilhører innrapportert kostnad (% justering). Dette </a:t>
            </a:r>
            <a:r>
              <a:rPr lang="nb-NO" dirty="0" smtClean="0"/>
              <a:t>gjøres </a:t>
            </a:r>
            <a:r>
              <a:rPr lang="nb-NO" dirty="0"/>
              <a:t>for best mulig samsvar mellom teller og nevner, </a:t>
            </a:r>
            <a:r>
              <a:rPr lang="nb-NO" dirty="0" err="1"/>
              <a:t>ref</a:t>
            </a:r>
            <a:r>
              <a:rPr lang="nb-NO" dirty="0"/>
              <a:t> de overordnede prinsippene. 	</a:t>
            </a:r>
          </a:p>
          <a:p>
            <a:endParaRPr lang="nb-NO" dirty="0"/>
          </a:p>
        </p:txBody>
      </p:sp>
      <p:sp>
        <p:nvSpPr>
          <p:cNvPr id="11" name="TextBox 10"/>
          <p:cNvSpPr txBox="1"/>
          <p:nvPr/>
        </p:nvSpPr>
        <p:spPr>
          <a:xfrm>
            <a:off x="513436" y="1802506"/>
            <a:ext cx="7696402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nb-NO" sz="1400" dirty="0" smtClean="0"/>
              <a:t>Har dere som gjennomgående har 100% fulgt prinsippene? Dvs. Sto</a:t>
            </a:r>
            <a:r>
              <a:rPr lang="nb-NO" sz="1400" dirty="0"/>
              <a:t>, SUS, SØ, </a:t>
            </a:r>
            <a:r>
              <a:rPr lang="nb-NO" sz="1400" dirty="0" smtClean="0"/>
              <a:t>UNN. Påvirker resultatet!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1303751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Versjon 15.06.2015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D699-26DF-46F7-ADB0-14BD2A9B5EE3}" type="slidenum">
              <a:rPr lang="nb-NO" smtClean="0"/>
              <a:t>100</a:t>
            </a:fld>
            <a:endParaRPr lang="nb-NO"/>
          </a:p>
        </p:txBody>
      </p:sp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0513504"/>
              </p:ext>
            </p:extLst>
          </p:nvPr>
        </p:nvGraphicFramePr>
        <p:xfrm>
          <a:off x="467544" y="548680"/>
          <a:ext cx="8136904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NfN Sykehus 2014  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8468568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Versjon 15.06.2015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D699-26DF-46F7-ADB0-14BD2A9B5EE3}" type="slidenum">
              <a:rPr lang="nb-NO" smtClean="0"/>
              <a:t>101</a:t>
            </a:fld>
            <a:endParaRPr lang="nb-NO"/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5344625"/>
              </p:ext>
            </p:extLst>
          </p:nvPr>
        </p:nvGraphicFramePr>
        <p:xfrm>
          <a:off x="467544" y="404664"/>
          <a:ext cx="8064896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NfN Sykehus 2014  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5118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Versjon 15.06.2015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D699-26DF-46F7-ADB0-14BD2A9B5EE3}" type="slidenum">
              <a:rPr lang="nb-NO" smtClean="0"/>
              <a:t>102</a:t>
            </a:fld>
            <a:endParaRPr lang="nb-NO"/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2023795"/>
              </p:ext>
            </p:extLst>
          </p:nvPr>
        </p:nvGraphicFramePr>
        <p:xfrm>
          <a:off x="539552" y="476672"/>
          <a:ext cx="7920880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NfN Sykehus 2014  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3514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nb-NO" sz="2800" dirty="0" smtClean="0"/>
              <a:t>Tøy/vaskeri: Resultat Servicenivå og KPI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Versjon 15.06.2015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D699-26DF-46F7-ADB0-14BD2A9B5EE3}" type="slidenum">
              <a:rPr lang="nb-NO" smtClean="0"/>
              <a:t>103</a:t>
            </a:fld>
            <a:endParaRPr lang="nb-NO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38862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414587"/>
            <a:ext cx="38576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02" y="4149080"/>
            <a:ext cx="386715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NfN Sykehus 2014   </a:t>
            </a:r>
            <a:endParaRPr lang="nb-NO" dirty="0"/>
          </a:p>
        </p:txBody>
      </p:sp>
      <p:sp>
        <p:nvSpPr>
          <p:cNvPr id="8" name="Smiley Face 7"/>
          <p:cNvSpPr/>
          <p:nvPr/>
        </p:nvSpPr>
        <p:spPr>
          <a:xfrm>
            <a:off x="5611564" y="4730105"/>
            <a:ext cx="914400" cy="9144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43030" y="5002639"/>
            <a:ext cx="1154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Bra jobba!</a:t>
            </a:r>
            <a:endParaRPr lang="en-US" dirty="0"/>
          </a:p>
        </p:txBody>
      </p:sp>
      <p:sp>
        <p:nvSpPr>
          <p:cNvPr id="13" name="5-Point Star 12"/>
          <p:cNvSpPr/>
          <p:nvPr/>
        </p:nvSpPr>
        <p:spPr>
          <a:xfrm>
            <a:off x="7020272" y="1009650"/>
            <a:ext cx="1296144" cy="98072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50" dirty="0" smtClean="0">
                <a:solidFill>
                  <a:schemeClr val="tx1"/>
                </a:solidFill>
              </a:rPr>
              <a:t>Bra jobba!</a:t>
            </a:r>
            <a:endParaRPr lang="en-US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569160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5209873"/>
              </p:ext>
            </p:extLst>
          </p:nvPr>
        </p:nvGraphicFramePr>
        <p:xfrm>
          <a:off x="611560" y="620688"/>
          <a:ext cx="799288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Versjon 15.06.2015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D699-26DF-46F7-ADB0-14BD2A9B5EE3}" type="slidenum">
              <a:rPr lang="nb-NO" smtClean="0"/>
              <a:t>104</a:t>
            </a:fld>
            <a:endParaRPr lang="nb-NO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NfN Sykehus 2014  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099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t">
            <a:normAutofit/>
          </a:bodyPr>
          <a:lstStyle/>
          <a:p>
            <a:r>
              <a:rPr lang="nb-NO" sz="3200" dirty="0" smtClean="0"/>
              <a:t>Portør: </a:t>
            </a:r>
            <a:r>
              <a:rPr lang="nb-NO" sz="3200" dirty="0"/>
              <a:t>Resultat Servicenivå og </a:t>
            </a:r>
            <a:r>
              <a:rPr lang="nb-NO" sz="3200" dirty="0" smtClean="0"/>
              <a:t>KPI 1(2)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Versjon 15.06.2015</a:t>
            </a:r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NfN Sykehus 2014   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D699-26DF-46F7-ADB0-14BD2A9B5EE3}" type="slidenum">
              <a:rPr lang="nb-NO" smtClean="0"/>
              <a:t>105</a:t>
            </a:fld>
            <a:endParaRPr lang="nb-NO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06743"/>
            <a:ext cx="8064896" cy="5244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265756" y="6072463"/>
            <a:ext cx="115454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nb-NO" dirty="0" smtClean="0"/>
              <a:t>Bra jobba!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902669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nb-NO" sz="3600" dirty="0"/>
              <a:t>Portør: Resultat Servicenivå og </a:t>
            </a:r>
            <a:r>
              <a:rPr lang="nb-NO" sz="3600" dirty="0" smtClean="0"/>
              <a:t>KPI 2(2)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Versjon 15.06.2015</a:t>
            </a:r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NfN Sykehus 2014   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D699-26DF-46F7-ADB0-14BD2A9B5EE3}" type="slidenum">
              <a:rPr lang="nb-NO" smtClean="0"/>
              <a:t>106</a:t>
            </a:fld>
            <a:endParaRPr lang="nb-NO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268760"/>
            <a:ext cx="8167765" cy="5210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529587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Videre arbeid for oss alle: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nb-NO" dirty="0" smtClean="0"/>
              <a:t>Mulig å komplettere data servicenivå og </a:t>
            </a:r>
            <a:r>
              <a:rPr lang="nb-NO" dirty="0" err="1" smtClean="0"/>
              <a:t>KPIer</a:t>
            </a:r>
            <a:r>
              <a:rPr lang="nb-NO" dirty="0" smtClean="0"/>
              <a:t> til 7/8.</a:t>
            </a:r>
          </a:p>
          <a:p>
            <a:r>
              <a:rPr lang="nb-NO" dirty="0" smtClean="0"/>
              <a:t>På samlingen 14-15/9 blir det </a:t>
            </a:r>
            <a:r>
              <a:rPr lang="nb-NO" u="sng" dirty="0" smtClean="0"/>
              <a:t>mye</a:t>
            </a:r>
            <a:r>
              <a:rPr lang="nb-NO" dirty="0" smtClean="0"/>
              <a:t> tid til gruppearbeid i faggruppene.</a:t>
            </a:r>
          </a:p>
          <a:p>
            <a:r>
              <a:rPr lang="nb-NO" dirty="0" smtClean="0"/>
              <a:t>Gruppeoppgavene blir som tidligere å ta frem gode eksempler og lære </a:t>
            </a:r>
            <a:r>
              <a:rPr lang="nb-NO" dirty="0"/>
              <a:t>av hverandre og </a:t>
            </a:r>
            <a:r>
              <a:rPr lang="nb-NO" dirty="0" smtClean="0"/>
              <a:t>basert på årets rapport. Avstemning med faggruppeledere for å sikre at gruppeoppgaven er hensiktsmessig for gruppen.</a:t>
            </a:r>
          </a:p>
          <a:p>
            <a:r>
              <a:rPr lang="nb-NO" dirty="0" smtClean="0"/>
              <a:t>De aller fleste faggruppene har kommet godt i gang, men noen faggrupper må også jobbe med bli </a:t>
            </a:r>
            <a:r>
              <a:rPr lang="nb-NO" smtClean="0"/>
              <a:t>ferdig mht. </a:t>
            </a:r>
            <a:r>
              <a:rPr lang="nb-NO" dirty="0" smtClean="0"/>
              <a:t>omforent om metodikk.</a:t>
            </a:r>
          </a:p>
          <a:p>
            <a:r>
              <a:rPr lang="nb-NO" dirty="0" smtClean="0"/>
              <a:t>Det er også satt av tid for faggruppene for å vedta arbeidsplan (hva, når, hvem) for 2016 års arbeid.</a:t>
            </a:r>
          </a:p>
          <a:p>
            <a:r>
              <a:rPr lang="nb-NO" dirty="0" smtClean="0"/>
              <a:t>Detaljert program, gruppeoppgaver, forberedelse mm sendes ut i august.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Versjon 15.06.2015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NfN Sykehus 2014   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D699-26DF-46F7-ADB0-14BD2A9B5EE3}" type="slidenum">
              <a:rPr lang="nb-NO" smtClean="0"/>
              <a:t>107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5004964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Slutt!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Versjon 15.06.2015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D699-26DF-46F7-ADB0-14BD2A9B5EE3}" type="slidenum">
              <a:rPr lang="nb-NO" smtClean="0"/>
              <a:t>108</a:t>
            </a:fld>
            <a:endParaRPr lang="nb-NO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7239000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NfN Sykehus 2014  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43099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Versjon 15.06.2015</a:t>
            </a:r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824064" cy="365125"/>
          </a:xfrm>
        </p:spPr>
        <p:txBody>
          <a:bodyPr/>
          <a:lstStyle/>
          <a:p>
            <a:r>
              <a:rPr lang="nb-NO" smtClean="0"/>
              <a:t>NfN Sykehus 2014   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D699-26DF-46F7-ADB0-14BD2A9B5EE3}" type="slidenum">
              <a:rPr lang="nb-NO" smtClean="0"/>
              <a:t>11</a:t>
            </a:fld>
            <a:endParaRPr lang="nb-NO"/>
          </a:p>
        </p:txBody>
      </p:sp>
      <p:graphicFrame>
        <p:nvGraphicFramePr>
          <p:cNvPr id="9" name="Diagra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8428267"/>
              </p:ext>
            </p:extLst>
          </p:nvPr>
        </p:nvGraphicFramePr>
        <p:xfrm>
          <a:off x="683568" y="620688"/>
          <a:ext cx="7776864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411760" y="219998"/>
            <a:ext cx="605390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nb-NO" dirty="0" smtClean="0"/>
              <a:t>Nytt i år, les de over ordende prinsippene for mer informasjon.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343" y="1340768"/>
            <a:ext cx="537948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nb-NO" dirty="0" smtClean="0"/>
              <a:t>Hva er begrunnelsen for resultat SUS og STHF, kun drift?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314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1441101"/>
              </p:ext>
            </p:extLst>
          </p:nvPr>
        </p:nvGraphicFramePr>
        <p:xfrm>
          <a:off x="683568" y="620688"/>
          <a:ext cx="7848871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Versjon 15.06.2015</a:t>
            </a:r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608040" cy="365125"/>
          </a:xfrm>
        </p:spPr>
        <p:txBody>
          <a:bodyPr/>
          <a:lstStyle/>
          <a:p>
            <a:r>
              <a:rPr lang="nb-NO" smtClean="0"/>
              <a:t>NfN Sykehus 2014   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D699-26DF-46F7-ADB0-14BD2A9B5EE3}" type="slidenum">
              <a:rPr lang="nb-NO" smtClean="0"/>
              <a:t>12</a:t>
            </a:fld>
            <a:endParaRPr lang="nb-NO"/>
          </a:p>
        </p:txBody>
      </p:sp>
      <p:sp>
        <p:nvSpPr>
          <p:cNvPr id="7" name="TextBox 6"/>
          <p:cNvSpPr txBox="1"/>
          <p:nvPr/>
        </p:nvSpPr>
        <p:spPr>
          <a:xfrm>
            <a:off x="2411760" y="219998"/>
            <a:ext cx="605390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nb-NO" dirty="0" smtClean="0"/>
              <a:t>Nytt i år, les de over ordende prinsippene for mer informasjon.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83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Versjon 15.06.2015</a:t>
            </a:r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896072" cy="365125"/>
          </a:xfrm>
        </p:spPr>
        <p:txBody>
          <a:bodyPr/>
          <a:lstStyle/>
          <a:p>
            <a:r>
              <a:rPr lang="nb-NO" smtClean="0"/>
              <a:t>NfN Sykehus 2014   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D699-26DF-46F7-ADB0-14BD2A9B5EE3}" type="slidenum">
              <a:rPr lang="nb-NO" smtClean="0"/>
              <a:t>13</a:t>
            </a:fld>
            <a:endParaRPr lang="nb-NO"/>
          </a:p>
        </p:txBody>
      </p:sp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2672679"/>
              </p:ext>
            </p:extLst>
          </p:nvPr>
        </p:nvGraphicFramePr>
        <p:xfrm>
          <a:off x="683568" y="548680"/>
          <a:ext cx="7776863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411760" y="219998"/>
            <a:ext cx="605390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nb-NO" dirty="0" smtClean="0"/>
              <a:t>Nytt i år, les de over ordende prinsippene for mer informasjon.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195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Versjon 15.06.2015</a:t>
            </a:r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680048" cy="365125"/>
          </a:xfrm>
        </p:spPr>
        <p:txBody>
          <a:bodyPr/>
          <a:lstStyle/>
          <a:p>
            <a:r>
              <a:rPr lang="nb-NO" smtClean="0"/>
              <a:t>NfN Sykehus 2014   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D699-26DF-46F7-ADB0-14BD2A9B5EE3}" type="slidenum">
              <a:rPr lang="nb-NO" smtClean="0"/>
              <a:t>14</a:t>
            </a:fld>
            <a:endParaRPr lang="nb-NO"/>
          </a:p>
        </p:txBody>
      </p:sp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5199937"/>
              </p:ext>
            </p:extLst>
          </p:nvPr>
        </p:nvGraphicFramePr>
        <p:xfrm>
          <a:off x="611560" y="404664"/>
          <a:ext cx="7848872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89786" y="20893"/>
            <a:ext cx="605390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nb-NO" dirty="0" smtClean="0"/>
              <a:t>Nytt i år, les de over ordende prinsippene for mer informasjon.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223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3463726"/>
              </p:ext>
            </p:extLst>
          </p:nvPr>
        </p:nvGraphicFramePr>
        <p:xfrm>
          <a:off x="539552" y="461952"/>
          <a:ext cx="8064896" cy="5847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Versjon 15.06.2015</a:t>
            </a:r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752056" cy="365125"/>
          </a:xfrm>
        </p:spPr>
        <p:txBody>
          <a:bodyPr/>
          <a:lstStyle/>
          <a:p>
            <a:r>
              <a:rPr lang="nb-NO" smtClean="0"/>
              <a:t>NfN Sykehus 2014   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D699-26DF-46F7-ADB0-14BD2A9B5EE3}" type="slidenum">
              <a:rPr lang="nb-NO" smtClean="0"/>
              <a:t>15</a:t>
            </a:fld>
            <a:endParaRPr lang="nb-NO"/>
          </a:p>
        </p:txBody>
      </p:sp>
      <p:sp>
        <p:nvSpPr>
          <p:cNvPr id="7" name="TextBox 6"/>
          <p:cNvSpPr txBox="1"/>
          <p:nvPr/>
        </p:nvSpPr>
        <p:spPr>
          <a:xfrm>
            <a:off x="2411760" y="64261"/>
            <a:ext cx="605390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nb-NO" dirty="0" smtClean="0"/>
              <a:t>Nytt i år, les de over ordende prinsippene for mer informasjon.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5616" y="1378351"/>
            <a:ext cx="3677866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nb-NO" sz="1200" dirty="0" smtClean="0"/>
              <a:t>Post 4 er iht. NS3454/tjenestelisten en investeringspost.</a:t>
            </a:r>
          </a:p>
          <a:p>
            <a:r>
              <a:rPr lang="nb-NO" sz="1200" dirty="0"/>
              <a:t>Alle DV ansvarlig bør vite hva som ligger bak </a:t>
            </a:r>
            <a:r>
              <a:rPr lang="nb-NO" sz="1200" dirty="0" smtClean="0"/>
              <a:t>tallene.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91231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Hovedtall og sammendrag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nb-NO" sz="2400" dirty="0" smtClean="0"/>
              <a:t>Areal kvm BTA (totalt, fordeling, eid/leid og oppvarmet)</a:t>
            </a:r>
          </a:p>
          <a:p>
            <a:r>
              <a:rPr lang="en-US" sz="2400" dirty="0" err="1" smtClean="0"/>
              <a:t>Produksjonskoeffesient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Areal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kvm</a:t>
            </a:r>
            <a:r>
              <a:rPr lang="en-US" sz="2400" dirty="0"/>
              <a:t>  per </a:t>
            </a:r>
            <a:r>
              <a:rPr lang="en-US" sz="2400" dirty="0" err="1" smtClean="0"/>
              <a:t>produksjonskoeffesient</a:t>
            </a:r>
            <a:endParaRPr lang="en-US" sz="2400" dirty="0" smtClean="0"/>
          </a:p>
          <a:p>
            <a:r>
              <a:rPr lang="nb-NO" sz="2400" dirty="0" smtClean="0"/>
              <a:t>Oppsummering av alle kostnadsposter</a:t>
            </a:r>
          </a:p>
          <a:p>
            <a:r>
              <a:rPr lang="nb-NO" sz="2400" dirty="0" smtClean="0"/>
              <a:t>Snittkostnader </a:t>
            </a:r>
          </a:p>
          <a:p>
            <a:endParaRPr lang="nb-NO" sz="2400" dirty="0"/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r>
              <a:rPr lang="nb-NO" sz="3000" b="1" dirty="0" smtClean="0"/>
              <a:t>Kommende foiler gjelder alle faggruppene, men målgruppen er spesielt deltakerne i </a:t>
            </a:r>
            <a:r>
              <a:rPr lang="nb-NO" sz="3000" b="1" u="sng" dirty="0" smtClean="0"/>
              <a:t>forvaltningsgruppen</a:t>
            </a:r>
            <a:r>
              <a:rPr lang="nb-NO" sz="3000" b="1" dirty="0" smtClean="0"/>
              <a:t> som har ansvar for mye av de innrapporterte dataene mht arealer sammen med sykehusets </a:t>
            </a:r>
            <a:r>
              <a:rPr lang="nb-NO" sz="3000" b="1" dirty="0" err="1" smtClean="0"/>
              <a:t>controller</a:t>
            </a:r>
            <a:r>
              <a:rPr lang="nb-NO" sz="3000" b="1" dirty="0" smtClean="0"/>
              <a:t>.</a:t>
            </a:r>
            <a:endParaRPr lang="en-US" sz="3000" b="1" dirty="0"/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Versjon 15.06.2015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536032" cy="365125"/>
          </a:xfrm>
        </p:spPr>
        <p:txBody>
          <a:bodyPr/>
          <a:lstStyle/>
          <a:p>
            <a:r>
              <a:rPr lang="nb-NO" smtClean="0"/>
              <a:t>NfN Sykehus 2014   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D699-26DF-46F7-ADB0-14BD2A9B5EE3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5316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Versjon 15.06.2015</a:t>
            </a:r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824064" cy="365125"/>
          </a:xfrm>
        </p:spPr>
        <p:txBody>
          <a:bodyPr/>
          <a:lstStyle/>
          <a:p>
            <a:r>
              <a:rPr lang="nb-NO" smtClean="0"/>
              <a:t>NfN Sykehus 2014   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D699-26DF-46F7-ADB0-14BD2A9B5EE3}" type="slidenum">
              <a:rPr lang="nb-NO" smtClean="0"/>
              <a:t>17</a:t>
            </a:fld>
            <a:endParaRPr lang="nb-NO"/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0331468"/>
              </p:ext>
            </p:extLst>
          </p:nvPr>
        </p:nvGraphicFramePr>
        <p:xfrm>
          <a:off x="467544" y="404664"/>
          <a:ext cx="8208912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284242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Versjon 15.06.2015</a:t>
            </a:r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752056" cy="365125"/>
          </a:xfrm>
        </p:spPr>
        <p:txBody>
          <a:bodyPr/>
          <a:lstStyle/>
          <a:p>
            <a:r>
              <a:rPr lang="nb-NO" smtClean="0"/>
              <a:t>NfN Sykehus 2014   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D699-26DF-46F7-ADB0-14BD2A9B5EE3}" type="slidenum">
              <a:rPr lang="nb-NO" smtClean="0"/>
              <a:t>18</a:t>
            </a:fld>
            <a:endParaRPr lang="nb-NO"/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2239337"/>
              </p:ext>
            </p:extLst>
          </p:nvPr>
        </p:nvGraphicFramePr>
        <p:xfrm>
          <a:off x="755576" y="692696"/>
          <a:ext cx="7848872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6738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Versjon 15.06.2015</a:t>
            </a:r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968080" cy="365125"/>
          </a:xfrm>
        </p:spPr>
        <p:txBody>
          <a:bodyPr/>
          <a:lstStyle/>
          <a:p>
            <a:r>
              <a:rPr lang="nb-NO" smtClean="0"/>
              <a:t>NfN Sykehus 2014   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D699-26DF-46F7-ADB0-14BD2A9B5EE3}" type="slidenum">
              <a:rPr lang="nb-NO" smtClean="0"/>
              <a:t>19</a:t>
            </a:fld>
            <a:endParaRPr lang="nb-NO"/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381251"/>
              </p:ext>
            </p:extLst>
          </p:nvPr>
        </p:nvGraphicFramePr>
        <p:xfrm>
          <a:off x="539552" y="548680"/>
          <a:ext cx="792088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78554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957261" y="962025"/>
            <a:ext cx="7229475" cy="4933950"/>
          </a:xfrm>
          <a:prstGeom prst="rect">
            <a:avLst/>
          </a:prstGeom>
          <a:solidFill>
            <a:srgbClr val="FFFF0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800" b="1" dirty="0" smtClean="0"/>
              <a:t>Innholdsfortegnelse:</a:t>
            </a:r>
            <a:endParaRPr lang="nb-NO" sz="2800" b="1" dirty="0"/>
          </a:p>
          <a:p>
            <a:endParaRPr lang="nb-NO" sz="2800" b="1" dirty="0"/>
          </a:p>
          <a:p>
            <a:r>
              <a:rPr lang="nb-NO" sz="2800" b="1" dirty="0" err="1" smtClean="0"/>
              <a:t>Årshjul</a:t>
            </a:r>
            <a:r>
              <a:rPr lang="nb-NO" sz="2800" b="1" dirty="0" smtClean="0"/>
              <a:t>				side 3</a:t>
            </a:r>
          </a:p>
          <a:p>
            <a:r>
              <a:rPr lang="nb-NO" sz="2800" b="1" dirty="0" smtClean="0"/>
              <a:t>Faggrupper, leveranser		side 4</a:t>
            </a:r>
          </a:p>
          <a:p>
            <a:r>
              <a:rPr lang="nb-NO" sz="2800" b="1" dirty="0" smtClean="0"/>
              <a:t>Bakgrunnsinformasjon</a:t>
            </a:r>
            <a:r>
              <a:rPr lang="nb-NO" sz="2800" b="1" baseline="0" dirty="0"/>
              <a:t>		side </a:t>
            </a:r>
            <a:r>
              <a:rPr lang="nb-NO" sz="2800" b="1" dirty="0" smtClean="0"/>
              <a:t>5-15</a:t>
            </a:r>
            <a:endParaRPr lang="nb-NO" sz="2800" b="1" baseline="0" dirty="0"/>
          </a:p>
          <a:p>
            <a:r>
              <a:rPr lang="nb-NO" sz="2800" b="1" baseline="0" dirty="0"/>
              <a:t>Hovedtall og sammendrag	side </a:t>
            </a:r>
            <a:r>
              <a:rPr lang="nb-NO" sz="2800" b="1" baseline="0" dirty="0" smtClean="0"/>
              <a:t>16-34</a:t>
            </a:r>
            <a:endParaRPr lang="nb-NO" sz="2800" b="1" baseline="0" dirty="0"/>
          </a:p>
          <a:p>
            <a:r>
              <a:rPr lang="nb-NO" sz="2800" b="1" baseline="0" dirty="0"/>
              <a:t>Bygg og eiendom			side </a:t>
            </a:r>
            <a:r>
              <a:rPr lang="nb-NO" sz="2800" b="1" dirty="0" smtClean="0"/>
              <a:t>31-44</a:t>
            </a:r>
            <a:endParaRPr lang="nb-NO" sz="2800" b="1" baseline="0" dirty="0"/>
          </a:p>
          <a:p>
            <a:r>
              <a:rPr lang="nb-NO" sz="2800" b="1" baseline="0" dirty="0"/>
              <a:t>Forsyning				side </a:t>
            </a:r>
            <a:r>
              <a:rPr lang="nb-NO" sz="2800" b="1" dirty="0" smtClean="0"/>
              <a:t>45-62</a:t>
            </a:r>
            <a:endParaRPr lang="nb-NO" sz="2800" b="1" baseline="0" dirty="0"/>
          </a:p>
          <a:p>
            <a:r>
              <a:rPr lang="nb-NO" sz="2800" b="1" baseline="0" dirty="0"/>
              <a:t>Renhold				side </a:t>
            </a:r>
            <a:r>
              <a:rPr lang="nb-NO" sz="2800" b="1" baseline="0" dirty="0" smtClean="0"/>
              <a:t>63-73</a:t>
            </a:r>
            <a:endParaRPr lang="nb-NO" sz="2800" b="1" baseline="0" dirty="0"/>
          </a:p>
          <a:p>
            <a:r>
              <a:rPr lang="nb-NO" sz="2800" b="1" baseline="0" dirty="0"/>
              <a:t>Servicetjenester			side </a:t>
            </a:r>
            <a:r>
              <a:rPr lang="nb-NO" sz="2800" b="1" dirty="0" smtClean="0"/>
              <a:t>74-106</a:t>
            </a:r>
          </a:p>
          <a:p>
            <a:r>
              <a:rPr lang="nb-NO" sz="2800" b="1" baseline="0" dirty="0" smtClean="0"/>
              <a:t>Videre arbeid			side</a:t>
            </a:r>
            <a:r>
              <a:rPr lang="nb-NO" sz="2800" b="1" dirty="0" smtClean="0"/>
              <a:t> 107</a:t>
            </a:r>
            <a:endParaRPr lang="nb-NO" sz="2800" b="1" baseline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Versjon 15.06.2015</a:t>
            </a:r>
            <a:endParaRPr lang="nb-N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824064" cy="365125"/>
          </a:xfrm>
        </p:spPr>
        <p:txBody>
          <a:bodyPr/>
          <a:lstStyle/>
          <a:p>
            <a:r>
              <a:rPr lang="nb-NO" b="1" smtClean="0"/>
              <a:t>NfN Sykehus 2014   </a:t>
            </a:r>
            <a:endParaRPr lang="nb-NO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D699-26DF-46F7-ADB0-14BD2A9B5EE3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51640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942398"/>
              </p:ext>
            </p:extLst>
          </p:nvPr>
        </p:nvGraphicFramePr>
        <p:xfrm>
          <a:off x="323528" y="260648"/>
          <a:ext cx="8424936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Versjon 15.06.2015</a:t>
            </a:r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896072" cy="365125"/>
          </a:xfrm>
        </p:spPr>
        <p:txBody>
          <a:bodyPr/>
          <a:lstStyle/>
          <a:p>
            <a:r>
              <a:rPr lang="nb-NO" smtClean="0"/>
              <a:t>NfN Sykehus 2014   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D699-26DF-46F7-ADB0-14BD2A9B5EE3}" type="slidenum">
              <a:rPr lang="nb-NO" smtClean="0"/>
              <a:t>20</a:t>
            </a:fld>
            <a:endParaRPr lang="nb-NO"/>
          </a:p>
        </p:txBody>
      </p:sp>
      <p:sp>
        <p:nvSpPr>
          <p:cNvPr id="2" name="TextBox 1"/>
          <p:cNvSpPr txBox="1"/>
          <p:nvPr/>
        </p:nvSpPr>
        <p:spPr>
          <a:xfrm>
            <a:off x="5724128" y="1628800"/>
            <a:ext cx="273630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b-NO" dirty="0" smtClean="0"/>
              <a:t>Effekt av samhandlingsreformen?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8435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Versjon 15.06.2015</a:t>
            </a:r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680048" cy="365125"/>
          </a:xfrm>
        </p:spPr>
        <p:txBody>
          <a:bodyPr/>
          <a:lstStyle/>
          <a:p>
            <a:r>
              <a:rPr lang="nb-NO" smtClean="0"/>
              <a:t>NfN Sykehus 2014   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D699-26DF-46F7-ADB0-14BD2A9B5EE3}" type="slidenum">
              <a:rPr lang="nb-NO" smtClean="0"/>
              <a:t>21</a:t>
            </a:fld>
            <a:endParaRPr lang="nb-NO"/>
          </a:p>
        </p:txBody>
      </p:sp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9089220"/>
              </p:ext>
            </p:extLst>
          </p:nvPr>
        </p:nvGraphicFramePr>
        <p:xfrm>
          <a:off x="562961" y="548680"/>
          <a:ext cx="8136904" cy="5925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427984" y="1262462"/>
            <a:ext cx="407028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nb-NO" dirty="0" smtClean="0"/>
              <a:t>Forvaltere, hva er årsaken til endringene?</a:t>
            </a:r>
          </a:p>
        </p:txBody>
      </p:sp>
    </p:spTree>
    <p:extLst>
      <p:ext uri="{BB962C8B-B14F-4D97-AF65-F5344CB8AC3E}">
        <p14:creationId xmlns:p14="http://schemas.microsoft.com/office/powerpoint/2010/main" val="2417772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Versjon 15.06.2015</a:t>
            </a:r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608040" cy="365125"/>
          </a:xfrm>
        </p:spPr>
        <p:txBody>
          <a:bodyPr/>
          <a:lstStyle/>
          <a:p>
            <a:r>
              <a:rPr lang="nb-NO" smtClean="0"/>
              <a:t>NfN Sykehus 2014   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D699-26DF-46F7-ADB0-14BD2A9B5EE3}" type="slidenum">
              <a:rPr lang="nb-NO" smtClean="0"/>
              <a:t>22</a:t>
            </a:fld>
            <a:endParaRPr lang="nb-NO"/>
          </a:p>
        </p:txBody>
      </p:sp>
      <p:graphicFrame>
        <p:nvGraphicFramePr>
          <p:cNvPr id="8" name="Diagra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857647"/>
              </p:ext>
            </p:extLst>
          </p:nvPr>
        </p:nvGraphicFramePr>
        <p:xfrm>
          <a:off x="539552" y="836712"/>
          <a:ext cx="8136904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220072" y="1484784"/>
            <a:ext cx="3618235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nb-NO" dirty="0" err="1" smtClean="0"/>
              <a:t>Forbedringspotential</a:t>
            </a:r>
            <a:r>
              <a:rPr lang="nb-NO" dirty="0" smtClean="0"/>
              <a:t> her.</a:t>
            </a:r>
          </a:p>
          <a:p>
            <a:r>
              <a:rPr lang="nb-NO" dirty="0" smtClean="0"/>
              <a:t>Hvilken faggruppe bruker resultatet?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4089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Versjon 15.06.2015</a:t>
            </a:r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824064" cy="365125"/>
          </a:xfrm>
        </p:spPr>
        <p:txBody>
          <a:bodyPr/>
          <a:lstStyle/>
          <a:p>
            <a:r>
              <a:rPr lang="nb-NO" smtClean="0"/>
              <a:t>NfN Sykehus 2014   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D699-26DF-46F7-ADB0-14BD2A9B5EE3}" type="slidenum">
              <a:rPr lang="nb-NO" smtClean="0"/>
              <a:t>23</a:t>
            </a:fld>
            <a:endParaRPr lang="nb-NO"/>
          </a:p>
        </p:txBody>
      </p:sp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2046342"/>
              </p:ext>
            </p:extLst>
          </p:nvPr>
        </p:nvGraphicFramePr>
        <p:xfrm>
          <a:off x="562488" y="836712"/>
          <a:ext cx="811396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707904" y="1476146"/>
            <a:ext cx="506247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nb-NO" dirty="0" smtClean="0"/>
              <a:t>Bedre tallgrunnlag og hvilke grupper bruker tallene?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5062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Versjon 15.06.2015</a:t>
            </a:r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536032" cy="365125"/>
          </a:xfrm>
        </p:spPr>
        <p:txBody>
          <a:bodyPr/>
          <a:lstStyle/>
          <a:p>
            <a:r>
              <a:rPr lang="nb-NO" smtClean="0"/>
              <a:t>NfN Sykehus 2014   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D699-26DF-46F7-ADB0-14BD2A9B5EE3}" type="slidenum">
              <a:rPr lang="nb-NO" smtClean="0"/>
              <a:t>24</a:t>
            </a:fld>
            <a:endParaRPr lang="nb-NO"/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7228455"/>
              </p:ext>
            </p:extLst>
          </p:nvPr>
        </p:nvGraphicFramePr>
        <p:xfrm>
          <a:off x="467544" y="404664"/>
          <a:ext cx="8208912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692017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Versjon 15.06.2015</a:t>
            </a:r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680048" cy="365125"/>
          </a:xfrm>
        </p:spPr>
        <p:txBody>
          <a:bodyPr/>
          <a:lstStyle/>
          <a:p>
            <a:r>
              <a:rPr lang="nb-NO" smtClean="0"/>
              <a:t>NfN Sykehus 2014   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D699-26DF-46F7-ADB0-14BD2A9B5EE3}" type="slidenum">
              <a:rPr lang="nb-NO" smtClean="0"/>
              <a:t>25</a:t>
            </a:fld>
            <a:endParaRPr lang="nb-NO"/>
          </a:p>
        </p:txBody>
      </p:sp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7533680"/>
              </p:ext>
            </p:extLst>
          </p:nvPr>
        </p:nvGraphicFramePr>
        <p:xfrm>
          <a:off x="683568" y="701988"/>
          <a:ext cx="7818870" cy="5535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336757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1637890"/>
              </p:ext>
            </p:extLst>
          </p:nvPr>
        </p:nvGraphicFramePr>
        <p:xfrm>
          <a:off x="683568" y="764704"/>
          <a:ext cx="763284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Versjon 15.06.2015</a:t>
            </a:r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680048" cy="365125"/>
          </a:xfrm>
        </p:spPr>
        <p:txBody>
          <a:bodyPr/>
          <a:lstStyle/>
          <a:p>
            <a:r>
              <a:rPr lang="nb-NO" smtClean="0"/>
              <a:t>NfN Sykehus 2014   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D699-26DF-46F7-ADB0-14BD2A9B5EE3}" type="slidenum">
              <a:rPr lang="nb-NO" smtClean="0"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53435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Versjon 15.06.2015</a:t>
            </a:r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536032" cy="365125"/>
          </a:xfrm>
        </p:spPr>
        <p:txBody>
          <a:bodyPr/>
          <a:lstStyle/>
          <a:p>
            <a:r>
              <a:rPr lang="nb-NO" smtClean="0"/>
              <a:t>NfN Sykehus 2014   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D699-26DF-46F7-ADB0-14BD2A9B5EE3}" type="slidenum">
              <a:rPr lang="nb-NO" smtClean="0"/>
              <a:t>27</a:t>
            </a:fld>
            <a:endParaRPr lang="nb-NO"/>
          </a:p>
        </p:txBody>
      </p:sp>
      <p:graphicFrame>
        <p:nvGraphicFramePr>
          <p:cNvPr id="8" name="Diagra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8894764"/>
              </p:ext>
            </p:extLst>
          </p:nvPr>
        </p:nvGraphicFramePr>
        <p:xfrm>
          <a:off x="319087" y="1119187"/>
          <a:ext cx="8505826" cy="4619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220072" y="620688"/>
            <a:ext cx="254024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nb-NO" dirty="0" smtClean="0"/>
              <a:t>Post 84 for OUS og UNN?</a:t>
            </a:r>
          </a:p>
        </p:txBody>
      </p:sp>
    </p:spTree>
    <p:extLst>
      <p:ext uri="{BB962C8B-B14F-4D97-AF65-F5344CB8AC3E}">
        <p14:creationId xmlns:p14="http://schemas.microsoft.com/office/powerpoint/2010/main" val="150778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Versjon 15.06.2015</a:t>
            </a:r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824064" cy="365125"/>
          </a:xfrm>
        </p:spPr>
        <p:txBody>
          <a:bodyPr/>
          <a:lstStyle/>
          <a:p>
            <a:r>
              <a:rPr lang="nb-NO" smtClean="0"/>
              <a:t>NfN Sykehus 2014   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D699-26DF-46F7-ADB0-14BD2A9B5EE3}" type="slidenum">
              <a:rPr lang="nb-NO" smtClean="0"/>
              <a:t>28</a:t>
            </a:fld>
            <a:endParaRPr lang="nb-NO"/>
          </a:p>
        </p:txBody>
      </p:sp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397721"/>
              </p:ext>
            </p:extLst>
          </p:nvPr>
        </p:nvGraphicFramePr>
        <p:xfrm>
          <a:off x="467544" y="404664"/>
          <a:ext cx="8136904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46099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Versjon 15.06.2015</a:t>
            </a:r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824064" cy="365125"/>
          </a:xfrm>
        </p:spPr>
        <p:txBody>
          <a:bodyPr/>
          <a:lstStyle/>
          <a:p>
            <a:r>
              <a:rPr lang="nb-NO" smtClean="0"/>
              <a:t>NfN Sykehus 2014   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D699-26DF-46F7-ADB0-14BD2A9B5EE3}" type="slidenum">
              <a:rPr lang="nb-NO" smtClean="0"/>
              <a:t>29</a:t>
            </a:fld>
            <a:endParaRPr lang="nb-NO"/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5107870"/>
              </p:ext>
            </p:extLst>
          </p:nvPr>
        </p:nvGraphicFramePr>
        <p:xfrm>
          <a:off x="539552" y="404664"/>
          <a:ext cx="8064896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Sylinder 4"/>
          <p:cNvSpPr txBox="1"/>
          <p:nvPr/>
        </p:nvSpPr>
        <p:spPr>
          <a:xfrm>
            <a:off x="6156176" y="805354"/>
            <a:ext cx="20882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b-NO" dirty="0" smtClean="0"/>
              <a:t>Ikke prosentjustert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76686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nb-NO" sz="3200" b="1" dirty="0" err="1" smtClean="0"/>
              <a:t>Årshjul</a:t>
            </a:r>
            <a:r>
              <a:rPr lang="nb-NO" sz="3200" b="1" dirty="0" smtClean="0"/>
              <a:t> 2015</a:t>
            </a:r>
            <a:endParaRPr lang="en-US" sz="32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Versjon 15.06.2015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680048" cy="365125"/>
          </a:xfrm>
        </p:spPr>
        <p:txBody>
          <a:bodyPr/>
          <a:lstStyle/>
          <a:p>
            <a:r>
              <a:rPr lang="nb-NO" smtClean="0"/>
              <a:t>NfN Sykehus 2014   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D699-26DF-46F7-ADB0-14BD2A9B5EE3}" type="slidenum">
              <a:rPr lang="nb-NO" smtClean="0"/>
              <a:t>3</a:t>
            </a:fld>
            <a:endParaRPr lang="nb-NO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385" y="905898"/>
            <a:ext cx="6320358" cy="5740613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9512" y="2175766"/>
            <a:ext cx="1944215" cy="267765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nb-NO" sz="1400" b="1" u="sng" dirty="0" smtClean="0"/>
              <a:t>Faggruppeledere!</a:t>
            </a:r>
          </a:p>
          <a:p>
            <a:r>
              <a:rPr lang="nb-NO" sz="1400" dirty="0" smtClean="0"/>
              <a:t>Husk å kom med innspill </a:t>
            </a:r>
          </a:p>
          <a:p>
            <a:r>
              <a:rPr lang="nb-NO" sz="1400" dirty="0" smtClean="0"/>
              <a:t>om du anser at underlaget for enhetskostnader/nøkkeltall behøver å forbedres for din faggruppe.</a:t>
            </a:r>
          </a:p>
          <a:p>
            <a:endParaRPr lang="nb-NO" sz="1400" dirty="0"/>
          </a:p>
          <a:p>
            <a:r>
              <a:rPr lang="nb-NO" sz="1400" dirty="0" smtClean="0"/>
              <a:t>Faggruppene må ha eierskap til nøkkeltallene.</a:t>
            </a:r>
          </a:p>
          <a:p>
            <a:endParaRPr lang="en-US" sz="1400" dirty="0"/>
          </a:p>
        </p:txBody>
      </p:sp>
      <p:cxnSp>
        <p:nvCxnSpPr>
          <p:cNvPr id="10" name="Straight Arrow Connector 9"/>
          <p:cNvCxnSpPr>
            <a:stCxn id="8" idx="2"/>
          </p:cNvCxnSpPr>
          <p:nvPr/>
        </p:nvCxnSpPr>
        <p:spPr>
          <a:xfrm>
            <a:off x="1151620" y="4853422"/>
            <a:ext cx="1207765" cy="13118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0546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Versjon 15.06.2015</a:t>
            </a:r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752056" cy="365125"/>
          </a:xfrm>
        </p:spPr>
        <p:txBody>
          <a:bodyPr/>
          <a:lstStyle/>
          <a:p>
            <a:r>
              <a:rPr lang="nb-NO" smtClean="0"/>
              <a:t>NfN Sykehus 2014   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D699-26DF-46F7-ADB0-14BD2A9B5EE3}" type="slidenum">
              <a:rPr lang="nb-NO" smtClean="0"/>
              <a:t>30</a:t>
            </a:fld>
            <a:endParaRPr lang="nb-NO"/>
          </a:p>
        </p:txBody>
      </p:sp>
      <p:graphicFrame>
        <p:nvGraphicFramePr>
          <p:cNvPr id="5" name="Diagram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9314334"/>
              </p:ext>
            </p:extLst>
          </p:nvPr>
        </p:nvGraphicFramePr>
        <p:xfrm>
          <a:off x="539552" y="764704"/>
          <a:ext cx="7704857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814521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Bygg og eiendom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b="1" dirty="0"/>
              <a:t>Kommende foiler gjelder </a:t>
            </a:r>
            <a:r>
              <a:rPr lang="nb-NO" sz="2000" b="1" dirty="0" smtClean="0"/>
              <a:t>faggruppene FU og DV som </a:t>
            </a:r>
            <a:r>
              <a:rPr lang="nb-NO" sz="2000" b="1" dirty="0"/>
              <a:t>har ansvar for </a:t>
            </a:r>
            <a:r>
              <a:rPr lang="nb-NO" sz="2000" b="1" dirty="0" smtClean="0"/>
              <a:t>innrapporterte data sammen med </a:t>
            </a:r>
            <a:r>
              <a:rPr lang="nb-NO" sz="2000" b="1" dirty="0" err="1" smtClean="0"/>
              <a:t>controller</a:t>
            </a:r>
            <a:r>
              <a:rPr lang="nb-NO" sz="2000" b="1" dirty="0" smtClean="0"/>
              <a:t>.</a:t>
            </a:r>
          </a:p>
          <a:p>
            <a:pPr marL="0" indent="0">
              <a:buNone/>
            </a:pPr>
            <a:r>
              <a:rPr lang="nb-NO" sz="2000" b="1" dirty="0" smtClean="0"/>
              <a:t>Alle i disse faggruppene bør vite hva som ligger bak tallene for sitt sykehus.</a:t>
            </a:r>
          </a:p>
          <a:p>
            <a:pPr marL="0" indent="0">
              <a:buNone/>
            </a:pPr>
            <a:r>
              <a:rPr lang="nb-NO" sz="2000" b="1" dirty="0" smtClean="0"/>
              <a:t>Deltakere på Gardermoen:</a:t>
            </a:r>
            <a:endParaRPr lang="en-US" sz="20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Versjon 15.06.2015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680048" cy="365125"/>
          </a:xfrm>
        </p:spPr>
        <p:txBody>
          <a:bodyPr/>
          <a:lstStyle/>
          <a:p>
            <a:r>
              <a:rPr lang="nb-NO" smtClean="0"/>
              <a:t>NfN Sykehus 2014   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D699-26DF-46F7-ADB0-14BD2A9B5EE3}" type="slidenum">
              <a:rPr lang="nb-NO" smtClean="0"/>
              <a:t>31</a:t>
            </a:fld>
            <a:endParaRPr lang="nb-NO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1" y="2924944"/>
            <a:ext cx="40767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64" y="4509120"/>
            <a:ext cx="412432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387716"/>
            <a:ext cx="40576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2598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Versjon 15.06.2015</a:t>
            </a:r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536032" cy="365125"/>
          </a:xfrm>
        </p:spPr>
        <p:txBody>
          <a:bodyPr/>
          <a:lstStyle/>
          <a:p>
            <a:r>
              <a:rPr lang="nb-NO" smtClean="0"/>
              <a:t>NfN Sykehus 2014   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D699-26DF-46F7-ADB0-14BD2A9B5EE3}" type="slidenum">
              <a:rPr lang="nb-NO" smtClean="0"/>
              <a:t>32</a:t>
            </a:fld>
            <a:endParaRPr lang="nb-NO"/>
          </a:p>
        </p:txBody>
      </p:sp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0786694"/>
              </p:ext>
            </p:extLst>
          </p:nvPr>
        </p:nvGraphicFramePr>
        <p:xfrm>
          <a:off x="395536" y="404664"/>
          <a:ext cx="8208912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kstSylinder 5"/>
          <p:cNvSpPr txBox="1"/>
          <p:nvPr/>
        </p:nvSpPr>
        <p:spPr>
          <a:xfrm>
            <a:off x="5436096" y="1268760"/>
            <a:ext cx="2592288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b-NO" dirty="0" smtClean="0"/>
              <a:t>Viser sammenheng mellom investeringer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488194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Versjon 15.06.2015</a:t>
            </a:r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752056" cy="365125"/>
          </a:xfrm>
        </p:spPr>
        <p:txBody>
          <a:bodyPr/>
          <a:lstStyle/>
          <a:p>
            <a:r>
              <a:rPr lang="nb-NO" smtClean="0"/>
              <a:t>NfN Sykehus 2014   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D699-26DF-46F7-ADB0-14BD2A9B5EE3}" type="slidenum">
              <a:rPr lang="nb-NO" smtClean="0"/>
              <a:t>33</a:t>
            </a:fld>
            <a:endParaRPr lang="nb-NO"/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7759568"/>
              </p:ext>
            </p:extLst>
          </p:nvPr>
        </p:nvGraphicFramePr>
        <p:xfrm>
          <a:off x="395536" y="404664"/>
          <a:ext cx="8424936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43608" y="1043444"/>
            <a:ext cx="355437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nb-NO" dirty="0" smtClean="0"/>
              <a:t>Definisjon tjenestelisten </a:t>
            </a:r>
            <a:r>
              <a:rPr lang="nb-NO" dirty="0" err="1" smtClean="0"/>
              <a:t>ift</a:t>
            </a:r>
            <a:r>
              <a:rPr lang="nb-NO" dirty="0" smtClean="0"/>
              <a:t>. praksis?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7023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2040363"/>
              </p:ext>
            </p:extLst>
          </p:nvPr>
        </p:nvGraphicFramePr>
        <p:xfrm>
          <a:off x="467544" y="733346"/>
          <a:ext cx="8064896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Versjon 15.06.2015</a:t>
            </a:r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199" y="6356350"/>
            <a:ext cx="3824065" cy="365125"/>
          </a:xfrm>
        </p:spPr>
        <p:txBody>
          <a:bodyPr/>
          <a:lstStyle/>
          <a:p>
            <a:r>
              <a:rPr lang="nb-NO" smtClean="0"/>
              <a:t>NfN Sykehus 2014   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D699-26DF-46F7-ADB0-14BD2A9B5EE3}" type="slidenum">
              <a:rPr lang="nb-NO" smtClean="0"/>
              <a:t>34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163285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Versjon 15.06.2015</a:t>
            </a:r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824064" cy="365125"/>
          </a:xfrm>
        </p:spPr>
        <p:txBody>
          <a:bodyPr/>
          <a:lstStyle/>
          <a:p>
            <a:r>
              <a:rPr lang="nb-NO" smtClean="0"/>
              <a:t>NfN Sykehus 2014   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D699-26DF-46F7-ADB0-14BD2A9B5EE3}" type="slidenum">
              <a:rPr lang="nb-NO" smtClean="0"/>
              <a:t>35</a:t>
            </a:fld>
            <a:endParaRPr lang="nb-NO"/>
          </a:p>
        </p:txBody>
      </p:sp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3364818"/>
              </p:ext>
            </p:extLst>
          </p:nvPr>
        </p:nvGraphicFramePr>
        <p:xfrm>
          <a:off x="539552" y="476672"/>
          <a:ext cx="8064896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kstSylinder 5"/>
          <p:cNvSpPr txBox="1"/>
          <p:nvPr/>
        </p:nvSpPr>
        <p:spPr>
          <a:xfrm>
            <a:off x="5148064" y="1628800"/>
            <a:ext cx="2592288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b-NO" dirty="0" smtClean="0"/>
              <a:t>Hvordan bruker forvaltningsgruppen denne informasjonen?</a:t>
            </a:r>
          </a:p>
          <a:p>
            <a:endParaRPr lang="nb-NO" dirty="0" smtClean="0"/>
          </a:p>
          <a:p>
            <a:r>
              <a:rPr lang="nb-NO" dirty="0" err="1" smtClean="0"/>
              <a:t>Forbedringspotential</a:t>
            </a:r>
            <a:r>
              <a:rPr lang="nb-NO" dirty="0" smtClean="0"/>
              <a:t>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544129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0867910"/>
              </p:ext>
            </p:extLst>
          </p:nvPr>
        </p:nvGraphicFramePr>
        <p:xfrm>
          <a:off x="395536" y="260648"/>
          <a:ext cx="8360860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Versjon 15.06.2015</a:t>
            </a:r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680048" cy="365125"/>
          </a:xfrm>
        </p:spPr>
        <p:txBody>
          <a:bodyPr/>
          <a:lstStyle/>
          <a:p>
            <a:r>
              <a:rPr lang="nb-NO" smtClean="0"/>
              <a:t>NfN Sykehus 2014   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D699-26DF-46F7-ADB0-14BD2A9B5EE3}" type="slidenum">
              <a:rPr lang="nb-NO" smtClean="0"/>
              <a:t>36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71713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Versjon 15.06.2015</a:t>
            </a:r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680048" cy="365125"/>
          </a:xfrm>
        </p:spPr>
        <p:txBody>
          <a:bodyPr/>
          <a:lstStyle/>
          <a:p>
            <a:r>
              <a:rPr lang="nb-NO" smtClean="0"/>
              <a:t>NfN Sykehus 2014   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D699-26DF-46F7-ADB0-14BD2A9B5EE3}" type="slidenum">
              <a:rPr lang="nb-NO" smtClean="0"/>
              <a:t>37</a:t>
            </a:fld>
            <a:endParaRPr lang="nb-NO"/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2372862"/>
              </p:ext>
            </p:extLst>
          </p:nvPr>
        </p:nvGraphicFramePr>
        <p:xfrm>
          <a:off x="539552" y="476672"/>
          <a:ext cx="8136904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47128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Versjon 15.06.2015</a:t>
            </a:r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824064" cy="365125"/>
          </a:xfrm>
        </p:spPr>
        <p:txBody>
          <a:bodyPr/>
          <a:lstStyle/>
          <a:p>
            <a:r>
              <a:rPr lang="nb-NO" smtClean="0"/>
              <a:t>NfN Sykehus 2014   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D699-26DF-46F7-ADB0-14BD2A9B5EE3}" type="slidenum">
              <a:rPr lang="nb-NO" smtClean="0"/>
              <a:t>38</a:t>
            </a:fld>
            <a:endParaRPr lang="nb-NO"/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9730116"/>
              </p:ext>
            </p:extLst>
          </p:nvPr>
        </p:nvGraphicFramePr>
        <p:xfrm>
          <a:off x="755576" y="476672"/>
          <a:ext cx="7848872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136560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Versjon 15.06.2015</a:t>
            </a:r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040088" cy="365125"/>
          </a:xfrm>
        </p:spPr>
        <p:txBody>
          <a:bodyPr/>
          <a:lstStyle/>
          <a:p>
            <a:r>
              <a:rPr lang="nb-NO" smtClean="0"/>
              <a:t>NfN Sykehus 2014   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D699-26DF-46F7-ADB0-14BD2A9B5EE3}" type="slidenum">
              <a:rPr lang="nb-NO" smtClean="0"/>
              <a:t>39</a:t>
            </a:fld>
            <a:endParaRPr lang="nb-NO"/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404417"/>
              </p:ext>
            </p:extLst>
          </p:nvPr>
        </p:nvGraphicFramePr>
        <p:xfrm>
          <a:off x="611560" y="476672"/>
          <a:ext cx="7992888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02568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Faggrupper - oversikt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Versjon 15.06.2015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NfN Sykehus 2014   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D699-26DF-46F7-ADB0-14BD2A9B5EE3}" type="slidenum">
              <a:rPr lang="nb-NO" smtClean="0"/>
              <a:t>4</a:t>
            </a:fld>
            <a:endParaRPr lang="nb-NO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04972"/>
            <a:ext cx="7920880" cy="5242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5622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Versjon 15.06.2015</a:t>
            </a:r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896072" cy="365125"/>
          </a:xfrm>
        </p:spPr>
        <p:txBody>
          <a:bodyPr/>
          <a:lstStyle/>
          <a:p>
            <a:r>
              <a:rPr lang="nb-NO" smtClean="0"/>
              <a:t>NfN Sykehus 2014   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D699-26DF-46F7-ADB0-14BD2A9B5EE3}" type="slidenum">
              <a:rPr lang="nb-NO" smtClean="0"/>
              <a:t>40</a:t>
            </a:fld>
            <a:endParaRPr lang="nb-NO"/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5147188"/>
              </p:ext>
            </p:extLst>
          </p:nvPr>
        </p:nvGraphicFramePr>
        <p:xfrm>
          <a:off x="467544" y="404664"/>
          <a:ext cx="8136904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898735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nb-NO" sz="2800" dirty="0" smtClean="0"/>
              <a:t>Forvaltning: Resultat Servicenivå og KPI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dirty="0" smtClean="0"/>
              <a:t>Gruppen jobber med </a:t>
            </a:r>
            <a:r>
              <a:rPr lang="nb-NO" sz="2000" u="sng" dirty="0" smtClean="0"/>
              <a:t>strategisk arealforvaltning</a:t>
            </a:r>
          </a:p>
          <a:p>
            <a:pPr marL="0" indent="0">
              <a:buNone/>
            </a:pPr>
            <a:r>
              <a:rPr lang="nb-NO" sz="2000" dirty="0" smtClean="0"/>
              <a:t>Detter hva gruppen har som mål å få frem i 2015/2016.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Versjon 15.06.2015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NfN Sykehus 2014   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D699-26DF-46F7-ADB0-14BD2A9B5EE3}" type="slidenum">
              <a:rPr lang="nb-NO" smtClean="0"/>
              <a:t>41</a:t>
            </a:fld>
            <a:endParaRPr lang="nb-NO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7809318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08786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nb-NO" sz="2800" dirty="0" smtClean="0"/>
              <a:t>Forvaltning: Resultat Servicenivå og KPI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dirty="0" smtClean="0"/>
              <a:t>Underlag for å få frem mål for 2015/2016, «på gang»! </a:t>
            </a:r>
            <a:r>
              <a:rPr lang="nb-NO" sz="2000" dirty="0" smtClean="0">
                <a:sym typeface="Wingdings" panose="05000000000000000000" pitchFamily="2" charset="2"/>
              </a:rPr>
              <a:t>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Versjon 15.06.2015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NfN Sykehus 2014   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D699-26DF-46F7-ADB0-14BD2A9B5EE3}" type="slidenum">
              <a:rPr lang="nb-NO" smtClean="0"/>
              <a:t>42</a:t>
            </a:fld>
            <a:endParaRPr lang="nb-NO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7718822" cy="4381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1435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nb-NO" dirty="0"/>
              <a:t>Utvikling: Resultat Servicenivå og KPI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Gruppen jobber med </a:t>
            </a:r>
            <a:r>
              <a:rPr lang="nb-NO" dirty="0" smtClean="0"/>
              <a:t>KPI-prosjekter iht. </a:t>
            </a:r>
            <a:r>
              <a:rPr lang="nb-NO" dirty="0" err="1" smtClean="0"/>
              <a:t>Ahus</a:t>
            </a:r>
            <a:r>
              <a:rPr lang="nb-NO" dirty="0" smtClean="0"/>
              <a:t> modellen (NS3453 + kvalitative faktorer)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nb-NO" sz="2000" dirty="0" smtClean="0"/>
              <a:t>Diskusjon om målsetning 2015-2016:</a:t>
            </a:r>
          </a:p>
          <a:p>
            <a:r>
              <a:rPr lang="nb-NO" sz="2000" dirty="0" smtClean="0"/>
              <a:t>2015: Omforent om en modell (14-15/9)</a:t>
            </a:r>
          </a:p>
          <a:p>
            <a:r>
              <a:rPr lang="nb-NO" sz="2000" dirty="0" smtClean="0"/>
              <a:t>2015: Omforent hvordan bruke den i NfN (14-15/9)</a:t>
            </a:r>
          </a:p>
          <a:p>
            <a:r>
              <a:rPr lang="nb-NO" sz="2000" dirty="0" smtClean="0"/>
              <a:t>2015: Kjøre et test case fra et annet HF enn </a:t>
            </a:r>
            <a:r>
              <a:rPr lang="nb-NO" sz="2000" dirty="0" err="1" smtClean="0"/>
              <a:t>Ahus</a:t>
            </a:r>
            <a:r>
              <a:rPr lang="nb-NO" sz="2000" dirty="0" smtClean="0"/>
              <a:t> 14-15/9?</a:t>
            </a:r>
          </a:p>
          <a:p>
            <a:r>
              <a:rPr lang="nb-NO" sz="2000" dirty="0" smtClean="0"/>
              <a:t>2016: Alle </a:t>
            </a:r>
            <a:r>
              <a:rPr lang="nb-NO" sz="2000" dirty="0" err="1" smtClean="0"/>
              <a:t>HFene</a:t>
            </a:r>
            <a:r>
              <a:rPr lang="nb-NO" sz="2000" dirty="0" smtClean="0"/>
              <a:t> gjennomført minimum ett prosjekt (nybygg/</a:t>
            </a:r>
            <a:r>
              <a:rPr lang="nb-NO" sz="2000" dirty="0" err="1" smtClean="0"/>
              <a:t>rehab</a:t>
            </a:r>
            <a:r>
              <a:rPr lang="nb-NO" sz="2000" dirty="0" smtClean="0"/>
              <a:t> eller hva?) iht. </a:t>
            </a:r>
            <a:r>
              <a:rPr lang="nb-NO" sz="2000" dirty="0" err="1" smtClean="0"/>
              <a:t>Ahus</a:t>
            </a:r>
            <a:r>
              <a:rPr lang="nb-NO" sz="2000" dirty="0" smtClean="0"/>
              <a:t> modellen</a:t>
            </a:r>
            <a:r>
              <a:rPr lang="nb-NO" sz="2400" dirty="0"/>
              <a:t>?</a:t>
            </a:r>
            <a:endParaRPr lang="nb-NO" sz="2400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Versjon 15.06.2015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NfN Sykehus 2014   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D699-26DF-46F7-ADB0-14BD2A9B5EE3}" type="slidenum">
              <a:rPr lang="nb-NO" smtClean="0"/>
              <a:t>43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6424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nb-NO" sz="2800" dirty="0" smtClean="0"/>
              <a:t>DV: Resultat Servicenivå og KPI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435280" cy="51454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1100" b="1" i="1" dirty="0"/>
              <a:t>Gruppen har ikke kommet frem til en omforent definisjon av servicenivåer, og derfor heller ikke kartlagt de ulike sykehusene arbeid med DV.</a:t>
            </a:r>
            <a:endParaRPr lang="en-US" sz="1100" b="1" dirty="0"/>
          </a:p>
          <a:p>
            <a:pPr marL="0" indent="0">
              <a:buNone/>
            </a:pPr>
            <a:r>
              <a:rPr lang="nb-NO" sz="1100" b="1" i="1" dirty="0"/>
              <a:t>Har diskutert ulike definisjoner og gruppeleder foreslår følgende definisjoner og tema for Gardermoen:</a:t>
            </a:r>
            <a:endParaRPr lang="en-US" sz="1100" b="1" dirty="0"/>
          </a:p>
          <a:p>
            <a:pPr marL="0" indent="0">
              <a:buNone/>
            </a:pPr>
            <a:r>
              <a:rPr lang="nb-NO" sz="1100" i="1" dirty="0"/>
              <a:t> </a:t>
            </a:r>
            <a:endParaRPr lang="en-US" sz="1100" dirty="0"/>
          </a:p>
          <a:p>
            <a:pPr marL="0" indent="0">
              <a:buNone/>
            </a:pPr>
            <a:r>
              <a:rPr lang="nb-NO" sz="1100" b="1" i="1" u="sng" dirty="0"/>
              <a:t>Arbeidsordrer:</a:t>
            </a:r>
            <a:endParaRPr lang="en-US" sz="1100" dirty="0"/>
          </a:p>
          <a:p>
            <a:pPr marL="0" indent="0">
              <a:buNone/>
            </a:pPr>
            <a:r>
              <a:rPr lang="nb-NO" sz="1100" i="1" dirty="0"/>
              <a:t> </a:t>
            </a:r>
            <a:r>
              <a:rPr lang="nb-NO" sz="1100" b="1" i="1" dirty="0"/>
              <a:t>Servicenivå:</a:t>
            </a:r>
            <a:r>
              <a:rPr lang="nb-NO" sz="1100" i="1" dirty="0"/>
              <a:t> kategori 1. Haster. Avklart med kunde og håndtert (møte på plassen der problemet er, funnet en midlertidig eller permanent løsning) innen 1 dag - </a:t>
            </a:r>
            <a:r>
              <a:rPr lang="nb-NO" sz="1100" b="1" i="1" dirty="0"/>
              <a:t>KPI: </a:t>
            </a:r>
            <a:r>
              <a:rPr lang="nb-NO" sz="1100" i="1" dirty="0"/>
              <a:t>95% eller mer grønt, 85-95 gult, mindre enn 85 rødt.                                         </a:t>
            </a:r>
            <a:endParaRPr lang="en-US" sz="1100" dirty="0"/>
          </a:p>
          <a:p>
            <a:pPr marL="0" indent="0">
              <a:buNone/>
            </a:pPr>
            <a:r>
              <a:rPr lang="nb-NO" sz="1100" b="1" i="1" dirty="0"/>
              <a:t>Servicenivå:</a:t>
            </a:r>
            <a:r>
              <a:rPr lang="nb-NO" sz="1100" i="1" dirty="0"/>
              <a:t> kategori 2. Normal. Avtale med kunden om innen 1 uke om når løsning skal finne sted. </a:t>
            </a:r>
            <a:r>
              <a:rPr lang="nb-NO" sz="1100" b="1" i="1" dirty="0"/>
              <a:t>KPI:</a:t>
            </a:r>
            <a:r>
              <a:rPr lang="nb-NO" sz="1100" i="1" dirty="0"/>
              <a:t>    &gt;80  grønt, 70-80 gult, &lt; 70  rødt.</a:t>
            </a:r>
            <a:endParaRPr lang="en-US" sz="1100" dirty="0"/>
          </a:p>
          <a:p>
            <a:pPr marL="0" indent="0">
              <a:buNone/>
            </a:pPr>
            <a:r>
              <a:rPr lang="nb-NO" sz="1100" i="1" dirty="0"/>
              <a:t> </a:t>
            </a:r>
            <a:endParaRPr lang="en-US" sz="1100" dirty="0"/>
          </a:p>
          <a:p>
            <a:pPr marL="0" indent="0">
              <a:buNone/>
            </a:pPr>
            <a:r>
              <a:rPr lang="nb-NO" sz="1100" b="1" i="1" u="sng" dirty="0"/>
              <a:t>Forebyggende kontroller- gjennomføring:</a:t>
            </a:r>
            <a:endParaRPr lang="en-US" sz="1100" dirty="0"/>
          </a:p>
          <a:p>
            <a:pPr marL="0" indent="0">
              <a:buNone/>
            </a:pPr>
            <a:r>
              <a:rPr lang="nb-NO" sz="1100" i="1" dirty="0"/>
              <a:t> </a:t>
            </a:r>
            <a:r>
              <a:rPr lang="nb-NO" sz="1100" b="1" i="1" dirty="0"/>
              <a:t>Servicenivå:</a:t>
            </a:r>
            <a:r>
              <a:rPr lang="nb-NO" sz="1100" i="1" dirty="0"/>
              <a:t> alle drift kritiske anlegg skal ha forebyggende kontroller </a:t>
            </a:r>
            <a:r>
              <a:rPr lang="nb-NO" sz="1100" b="1" i="1" dirty="0"/>
              <a:t>KPI:</a:t>
            </a:r>
            <a:r>
              <a:rPr lang="nb-NO" sz="1100" i="1" dirty="0"/>
              <a:t> Grønt: &gt; 80 % gjennomført </a:t>
            </a:r>
            <a:r>
              <a:rPr lang="nb-NO" sz="1100" i="1" dirty="0" err="1"/>
              <a:t>ift</a:t>
            </a:r>
            <a:r>
              <a:rPr lang="nb-NO" sz="1100" i="1" dirty="0"/>
              <a:t> plan. Gult: 70-80 % gjennomført </a:t>
            </a:r>
            <a:r>
              <a:rPr lang="nb-NO" sz="1100" i="1" dirty="0" err="1"/>
              <a:t>ift</a:t>
            </a:r>
            <a:r>
              <a:rPr lang="nb-NO" sz="1100" i="1" dirty="0"/>
              <a:t> plan. Rødt: &lt;70 % gjennomført. </a:t>
            </a:r>
            <a:r>
              <a:rPr lang="nb-NO" sz="1100" i="1" dirty="0" err="1"/>
              <a:t>ift</a:t>
            </a:r>
            <a:r>
              <a:rPr lang="nb-NO" sz="1100" i="1" dirty="0"/>
              <a:t> plan.</a:t>
            </a:r>
            <a:endParaRPr lang="en-US" sz="1100" dirty="0"/>
          </a:p>
          <a:p>
            <a:pPr marL="0" indent="0">
              <a:buNone/>
            </a:pPr>
            <a:r>
              <a:rPr lang="nb-NO" sz="1100" i="1" dirty="0"/>
              <a:t>  </a:t>
            </a:r>
            <a:endParaRPr lang="en-US" sz="1100" dirty="0"/>
          </a:p>
          <a:p>
            <a:pPr marL="0" indent="0">
              <a:buNone/>
            </a:pPr>
            <a:r>
              <a:rPr lang="nb-NO" sz="1100" b="1" i="1" u="sng" dirty="0"/>
              <a:t>Vedlikehold:</a:t>
            </a:r>
            <a:endParaRPr lang="en-US" sz="1100" dirty="0"/>
          </a:p>
          <a:p>
            <a:pPr marL="0" indent="0">
              <a:buNone/>
            </a:pPr>
            <a:r>
              <a:rPr lang="nb-NO" sz="1100" b="1" i="1" dirty="0"/>
              <a:t>Servicenivå:</a:t>
            </a:r>
            <a:r>
              <a:rPr lang="nb-NO" sz="1100" i="1" dirty="0"/>
              <a:t> Alle eide bygg skal regelmessig tilstand vurderes og gis en tilstandsgrad iht. </a:t>
            </a:r>
            <a:r>
              <a:rPr lang="nb-NO" sz="1100" i="1" dirty="0" err="1"/>
              <a:t>Mutimap</a:t>
            </a:r>
            <a:r>
              <a:rPr lang="nb-NO" sz="1100" i="1" dirty="0"/>
              <a:t>. </a:t>
            </a:r>
            <a:r>
              <a:rPr lang="nb-NO" sz="1100" b="1" i="1" dirty="0"/>
              <a:t>KPI:</a:t>
            </a:r>
            <a:r>
              <a:rPr lang="nb-NO" sz="1100" i="1" dirty="0"/>
              <a:t>   TG 0-1=grønn, TG 1-2=gul,  TG 2-3=rød.</a:t>
            </a:r>
            <a:endParaRPr lang="en-US" sz="1100" dirty="0"/>
          </a:p>
          <a:p>
            <a:pPr marL="0" indent="0">
              <a:buNone/>
            </a:pPr>
            <a:r>
              <a:rPr lang="nb-NO" sz="1100" b="1" i="1" dirty="0"/>
              <a:t>Servicenivå:</a:t>
            </a:r>
            <a:r>
              <a:rPr lang="nb-NO" sz="1100" i="1" dirty="0"/>
              <a:t> Godkjent vedlikeholdsplan gjennomført </a:t>
            </a:r>
            <a:r>
              <a:rPr lang="nb-NO" sz="1100" i="1" dirty="0" err="1"/>
              <a:t>iht</a:t>
            </a:r>
            <a:r>
              <a:rPr lang="nb-NO" sz="1100" i="1" dirty="0"/>
              <a:t> budsjett. </a:t>
            </a:r>
            <a:r>
              <a:rPr lang="nb-NO" sz="1100" b="1" i="1" dirty="0"/>
              <a:t>KPI:</a:t>
            </a:r>
            <a:r>
              <a:rPr lang="nb-NO" sz="1100" i="1" dirty="0"/>
              <a:t> Grønt &gt; 90 % Gult: 80-90 % Rødt: &lt; 80 % av årsplan gjennomført.         </a:t>
            </a:r>
            <a:endParaRPr lang="en-US" sz="1100" dirty="0"/>
          </a:p>
          <a:p>
            <a:pPr marL="0" indent="0">
              <a:buNone/>
            </a:pPr>
            <a:r>
              <a:rPr lang="nb-NO" sz="1100" i="1" dirty="0"/>
              <a:t>  </a:t>
            </a:r>
            <a:endParaRPr lang="en-US" sz="1100" dirty="0"/>
          </a:p>
          <a:p>
            <a:pPr marL="0" indent="0">
              <a:buNone/>
            </a:pPr>
            <a:r>
              <a:rPr lang="nb-NO" sz="1100" b="1" i="1" dirty="0"/>
              <a:t>Gruppens innspill til kundeundersøkelser:</a:t>
            </a:r>
            <a:endParaRPr lang="en-US" sz="1100" dirty="0"/>
          </a:p>
          <a:p>
            <a:pPr marL="0" indent="0">
              <a:buNone/>
            </a:pPr>
            <a:r>
              <a:rPr lang="nb-NO" sz="1100" i="1" dirty="0"/>
              <a:t>1. Serviceinnstillingen hos våre medarbeidere </a:t>
            </a:r>
            <a:endParaRPr lang="en-US" sz="1100" dirty="0"/>
          </a:p>
          <a:p>
            <a:pPr marL="0" indent="0">
              <a:buNone/>
            </a:pPr>
            <a:r>
              <a:rPr lang="nb-NO" sz="1100" i="1" dirty="0"/>
              <a:t>2. Kvaliteten totalt sett på tekniske tjenester. Samme intervall som gruppe 8. </a:t>
            </a:r>
            <a:endParaRPr lang="en-US" sz="1100" dirty="0"/>
          </a:p>
          <a:p>
            <a:pPr marL="0" indent="0">
              <a:buNone/>
            </a:pPr>
            <a:r>
              <a:rPr lang="nb-NO" sz="1100" i="1" dirty="0"/>
              <a:t>  </a:t>
            </a:r>
            <a:endParaRPr lang="en-US" sz="1100" dirty="0"/>
          </a:p>
          <a:p>
            <a:pPr marL="0" indent="0">
              <a:buNone/>
            </a:pPr>
            <a:r>
              <a:rPr lang="nb-NO" sz="1100" b="1" i="1" dirty="0"/>
              <a:t>Gruppens tema for høstmøte september 2015</a:t>
            </a:r>
            <a:r>
              <a:rPr lang="nb-NO" sz="1100" i="1" dirty="0"/>
              <a:t>: </a:t>
            </a:r>
            <a:endParaRPr lang="en-US" sz="1100" dirty="0"/>
          </a:p>
          <a:p>
            <a:r>
              <a:rPr lang="nb-NO" sz="1100" i="1" dirty="0"/>
              <a:t>Hvordan skal vi prestere enda bedre sammen som gruppe videre? Trenger vi avklaringer rundt forankring, forpliktelse </a:t>
            </a:r>
            <a:r>
              <a:rPr lang="nb-NO" sz="1100" i="1" dirty="0" err="1"/>
              <a:t>osv</a:t>
            </a:r>
            <a:r>
              <a:rPr lang="nb-NO" sz="1100" i="1" dirty="0"/>
              <a:t>??</a:t>
            </a:r>
            <a:r>
              <a:rPr lang="nb-NO" sz="1100" dirty="0"/>
              <a:t> </a:t>
            </a:r>
            <a:endParaRPr lang="en-US" sz="1100" dirty="0"/>
          </a:p>
          <a:p>
            <a:r>
              <a:rPr lang="nb-NO" sz="1100" i="1" dirty="0"/>
              <a:t>Forankre og justere våre servicenivåer og </a:t>
            </a:r>
            <a:r>
              <a:rPr lang="nb-NO" sz="1100" i="1" dirty="0" err="1"/>
              <a:t>KPI'er</a:t>
            </a:r>
            <a:r>
              <a:rPr lang="nb-NO" sz="1100" i="1" dirty="0"/>
              <a:t> beskrevet over her?</a:t>
            </a:r>
            <a:r>
              <a:rPr lang="nb-NO" sz="1100" dirty="0"/>
              <a:t> </a:t>
            </a:r>
            <a:endParaRPr lang="en-US" sz="1100" dirty="0"/>
          </a:p>
          <a:p>
            <a:r>
              <a:rPr lang="en-US" sz="1100" i="1" dirty="0"/>
              <a:t>FDVU </a:t>
            </a:r>
            <a:r>
              <a:rPr lang="en-US" sz="1100" i="1" dirty="0" err="1"/>
              <a:t>anskaffelser</a:t>
            </a:r>
            <a:r>
              <a:rPr lang="en-US" sz="1100" i="1" dirty="0"/>
              <a:t> </a:t>
            </a:r>
            <a:r>
              <a:rPr lang="en-US" sz="1100" i="1" dirty="0" err="1"/>
              <a:t>i</a:t>
            </a:r>
            <a:r>
              <a:rPr lang="en-US" sz="1100" i="1" dirty="0"/>
              <a:t> </a:t>
            </a:r>
            <a:r>
              <a:rPr lang="en-US" sz="1100" i="1" dirty="0" err="1"/>
              <a:t>HelseVest</a:t>
            </a:r>
            <a:r>
              <a:rPr lang="en-US" sz="1100" i="1" dirty="0"/>
              <a:t> </a:t>
            </a:r>
            <a:endParaRPr lang="en-US" sz="1100" dirty="0"/>
          </a:p>
          <a:p>
            <a:r>
              <a:rPr lang="nb-NO" sz="1100" i="1" dirty="0"/>
              <a:t>Helse CIM og St Olavs erfaringer med bruk av dette til ROS analyser</a:t>
            </a:r>
            <a:endParaRPr lang="en-US" sz="1100" dirty="0"/>
          </a:p>
          <a:p>
            <a:pPr marL="0" indent="0">
              <a:buNone/>
            </a:pPr>
            <a:endParaRPr lang="en-US" sz="11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Versjon 15.06.2015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NfN Sykehus 2014   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D699-26DF-46F7-ADB0-14BD2A9B5EE3}" type="slidenum">
              <a:rPr lang="nb-NO" smtClean="0"/>
              <a:t>44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26447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Forsyning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b="1" dirty="0"/>
              <a:t>Kommende foiler gjelder faggruppene </a:t>
            </a:r>
            <a:r>
              <a:rPr lang="nb-NO" sz="2000" b="1" dirty="0" smtClean="0"/>
              <a:t>DV (52), Energi og Avfall </a:t>
            </a:r>
            <a:r>
              <a:rPr lang="nb-NO" sz="2000" b="1" dirty="0"/>
              <a:t>som har ansvar for </a:t>
            </a:r>
            <a:r>
              <a:rPr lang="nb-NO" sz="2000" b="1" dirty="0" smtClean="0"/>
              <a:t>innrapporterte data sammen med </a:t>
            </a:r>
            <a:r>
              <a:rPr lang="nb-NO" sz="2000" b="1" dirty="0" err="1" smtClean="0"/>
              <a:t>controller</a:t>
            </a:r>
            <a:r>
              <a:rPr lang="nb-NO" sz="2000" b="1" dirty="0" smtClean="0"/>
              <a:t>.</a:t>
            </a:r>
            <a:endParaRPr lang="nb-NO" sz="2000" b="1" dirty="0"/>
          </a:p>
          <a:p>
            <a:pPr marL="0" indent="0">
              <a:buNone/>
            </a:pPr>
            <a:r>
              <a:rPr lang="nb-NO" sz="2000" b="1" dirty="0"/>
              <a:t>Alle i disse faggruppene bør vite hva som ligger bak </a:t>
            </a:r>
            <a:r>
              <a:rPr lang="nb-NO" sz="2000" b="1" dirty="0" smtClean="0"/>
              <a:t>tallene for sitt sykehus.</a:t>
            </a:r>
            <a:endParaRPr lang="nb-NO" sz="2000" b="1" dirty="0"/>
          </a:p>
          <a:p>
            <a:pPr marL="0" indent="0">
              <a:buNone/>
            </a:pPr>
            <a:r>
              <a:rPr lang="nb-NO" sz="2000" b="1" dirty="0"/>
              <a:t>Deltakere på Gardermoen</a:t>
            </a:r>
            <a:r>
              <a:rPr lang="nb-NO" sz="2000" b="1" dirty="0" smtClean="0"/>
              <a:t>:</a:t>
            </a:r>
            <a:endParaRPr lang="en-US" sz="20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Versjon 15.06.2015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680048" cy="365125"/>
          </a:xfrm>
        </p:spPr>
        <p:txBody>
          <a:bodyPr/>
          <a:lstStyle/>
          <a:p>
            <a:r>
              <a:rPr lang="nb-NO" smtClean="0"/>
              <a:t>NfN Sykehus 2014   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D699-26DF-46F7-ADB0-14BD2A9B5EE3}" type="slidenum">
              <a:rPr lang="nb-NO" smtClean="0"/>
              <a:t>45</a:t>
            </a:fld>
            <a:endParaRPr lang="nb-NO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14012"/>
            <a:ext cx="4123787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670196"/>
            <a:ext cx="4099490" cy="1402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456" y="2420888"/>
            <a:ext cx="3713338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36005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Versjon 15.06.2015</a:t>
            </a:r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824064" cy="365125"/>
          </a:xfrm>
        </p:spPr>
        <p:txBody>
          <a:bodyPr/>
          <a:lstStyle/>
          <a:p>
            <a:r>
              <a:rPr lang="nb-NO" smtClean="0"/>
              <a:t>NfN Sykehus 2014   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D699-26DF-46F7-ADB0-14BD2A9B5EE3}" type="slidenum">
              <a:rPr lang="nb-NO" smtClean="0"/>
              <a:t>46</a:t>
            </a:fld>
            <a:endParaRPr lang="nb-NO"/>
          </a:p>
        </p:txBody>
      </p:sp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5821969"/>
              </p:ext>
            </p:extLst>
          </p:nvPr>
        </p:nvGraphicFramePr>
        <p:xfrm>
          <a:off x="395535" y="548680"/>
          <a:ext cx="8352929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95936" y="1268760"/>
            <a:ext cx="2880320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b-NO" sz="1400" dirty="0" smtClean="0"/>
              <a:t>Hva er årsaken til  store endringer?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916976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Versjon 15.06.2015</a:t>
            </a:r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824064" cy="365125"/>
          </a:xfrm>
        </p:spPr>
        <p:txBody>
          <a:bodyPr/>
          <a:lstStyle/>
          <a:p>
            <a:r>
              <a:rPr lang="nb-NO" smtClean="0"/>
              <a:t>NfN Sykehus 2014   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D699-26DF-46F7-ADB0-14BD2A9B5EE3}" type="slidenum">
              <a:rPr lang="nb-NO" smtClean="0"/>
              <a:t>47</a:t>
            </a:fld>
            <a:endParaRPr lang="nb-NO"/>
          </a:p>
        </p:txBody>
      </p:sp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6365307"/>
              </p:ext>
            </p:extLst>
          </p:nvPr>
        </p:nvGraphicFramePr>
        <p:xfrm>
          <a:off x="395535" y="548680"/>
          <a:ext cx="8352929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705875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Versjon 15.06.2015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NfN Sykehus 2014   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D699-26DF-46F7-ADB0-14BD2A9B5EE3}" type="slidenum">
              <a:rPr lang="nb-NO" smtClean="0"/>
              <a:t>48</a:t>
            </a:fld>
            <a:endParaRPr lang="nb-NO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58" y="2060848"/>
            <a:ext cx="6828152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767707" y="199859"/>
            <a:ext cx="297652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u="sng" dirty="0" smtClean="0"/>
              <a:t>Basert på graddagstall fra </a:t>
            </a:r>
            <a:r>
              <a:rPr lang="nb-NO" sz="1200" u="sng" dirty="0" err="1" smtClean="0"/>
              <a:t>Enova</a:t>
            </a:r>
            <a:r>
              <a:rPr lang="nb-NO" sz="1200" u="sng" dirty="0" smtClean="0"/>
              <a:t> (snitt 2014)</a:t>
            </a:r>
            <a:r>
              <a:rPr lang="nb-NO" sz="1200" dirty="0" smtClean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 err="1" smtClean="0"/>
              <a:t>Ahus</a:t>
            </a:r>
            <a:r>
              <a:rPr lang="nb-NO" sz="1200" dirty="0" smtClean="0"/>
              <a:t>: 1,014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 smtClean="0"/>
              <a:t>HB: 0,76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 smtClean="0"/>
              <a:t>OUS: 0,89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 err="1" smtClean="0"/>
              <a:t>StO</a:t>
            </a:r>
            <a:r>
              <a:rPr lang="nb-NO" sz="1200" dirty="0" smtClean="0"/>
              <a:t>: 0,97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 smtClean="0"/>
              <a:t>STHF: 0,88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 smtClean="0"/>
              <a:t>SUS:0,77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 smtClean="0"/>
              <a:t>SØ: 0,85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 smtClean="0"/>
              <a:t>UNN: 1,28</a:t>
            </a:r>
            <a:endParaRPr lang="en-US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361958" y="338358"/>
            <a:ext cx="5084139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b-NO" dirty="0" smtClean="0"/>
              <a:t>Dette er graddagskorrigert for alle energikilder, burde kun være for oppvarming men det har vi ikke datagrunnlag per i dag. Forbedringspotensial 2016.</a:t>
            </a:r>
          </a:p>
          <a:p>
            <a:r>
              <a:rPr lang="nb-NO" dirty="0" err="1" smtClean="0"/>
              <a:t>F.eks</a:t>
            </a:r>
            <a:r>
              <a:rPr lang="nb-NO" dirty="0" smtClean="0"/>
              <a:t> for HB så inkluderes her energi til vaskeriet, medisinsk teknisk utstyr, transport anlegg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7148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Versjon 15.06.2015</a:t>
            </a:r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824064" cy="365125"/>
          </a:xfrm>
        </p:spPr>
        <p:txBody>
          <a:bodyPr/>
          <a:lstStyle/>
          <a:p>
            <a:r>
              <a:rPr lang="nb-NO" smtClean="0"/>
              <a:t>NfN Sykehus 2014   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D699-26DF-46F7-ADB0-14BD2A9B5EE3}" type="slidenum">
              <a:rPr lang="nb-NO" smtClean="0"/>
              <a:t>49</a:t>
            </a:fld>
            <a:endParaRPr lang="nb-NO"/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720290"/>
              </p:ext>
            </p:extLst>
          </p:nvPr>
        </p:nvGraphicFramePr>
        <p:xfrm>
          <a:off x="467544" y="548680"/>
          <a:ext cx="835292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98923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Bakgrunnsinformasjon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nb-NO" sz="2400" dirty="0" smtClean="0"/>
              <a:t>Definisjoner, prinsipper mm</a:t>
            </a:r>
          </a:p>
          <a:p>
            <a:r>
              <a:rPr lang="nb-NO" sz="2400" dirty="0" smtClean="0"/>
              <a:t>% justeringer</a:t>
            </a:r>
          </a:p>
          <a:p>
            <a:r>
              <a:rPr lang="nb-NO" sz="2400" dirty="0" smtClean="0"/>
              <a:t>Andel resultat fra FM-driftsregnskap, FM-investeringsregnskap og klinikk-driftsregnskap. </a:t>
            </a:r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Versjon 15.06.2015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896072" cy="365125"/>
          </a:xfrm>
        </p:spPr>
        <p:txBody>
          <a:bodyPr/>
          <a:lstStyle/>
          <a:p>
            <a:r>
              <a:rPr lang="nb-NO" smtClean="0"/>
              <a:t>NfN Sykehus 2014   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D699-26DF-46F7-ADB0-14BD2A9B5EE3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784543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Versjon 15.06.2015</a:t>
            </a:r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680048" cy="365125"/>
          </a:xfrm>
        </p:spPr>
        <p:txBody>
          <a:bodyPr/>
          <a:lstStyle/>
          <a:p>
            <a:r>
              <a:rPr lang="nb-NO" smtClean="0"/>
              <a:t>NfN Sykehus 2014   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D699-26DF-46F7-ADB0-14BD2A9B5EE3}" type="slidenum">
              <a:rPr lang="nb-NO" smtClean="0"/>
              <a:t>50</a:t>
            </a:fld>
            <a:endParaRPr lang="nb-NO"/>
          </a:p>
        </p:txBody>
      </p:sp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6649381"/>
              </p:ext>
            </p:extLst>
          </p:nvPr>
        </p:nvGraphicFramePr>
        <p:xfrm>
          <a:off x="467544" y="404664"/>
          <a:ext cx="8208912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566123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Versjon 15.06.2015</a:t>
            </a:r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896072" cy="365125"/>
          </a:xfrm>
        </p:spPr>
        <p:txBody>
          <a:bodyPr/>
          <a:lstStyle/>
          <a:p>
            <a:r>
              <a:rPr lang="nb-NO" smtClean="0"/>
              <a:t>NfN Sykehus 2014   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D699-26DF-46F7-ADB0-14BD2A9B5EE3}" type="slidenum">
              <a:rPr lang="nb-NO" smtClean="0"/>
              <a:t>51</a:t>
            </a:fld>
            <a:endParaRPr lang="nb-NO"/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9051996"/>
              </p:ext>
            </p:extLst>
          </p:nvPr>
        </p:nvGraphicFramePr>
        <p:xfrm>
          <a:off x="539552" y="404664"/>
          <a:ext cx="7992888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3941425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Versjon 15.06.2015</a:t>
            </a:r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896072" cy="365125"/>
          </a:xfrm>
        </p:spPr>
        <p:txBody>
          <a:bodyPr/>
          <a:lstStyle/>
          <a:p>
            <a:r>
              <a:rPr lang="nb-NO" smtClean="0"/>
              <a:t>NfN Sykehus 2014   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D699-26DF-46F7-ADB0-14BD2A9B5EE3}" type="slidenum">
              <a:rPr lang="nb-NO" smtClean="0"/>
              <a:t>52</a:t>
            </a:fld>
            <a:endParaRPr lang="nb-NO"/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5428945"/>
              </p:ext>
            </p:extLst>
          </p:nvPr>
        </p:nvGraphicFramePr>
        <p:xfrm>
          <a:off x="539552" y="476672"/>
          <a:ext cx="7920880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652120" y="1412776"/>
            <a:ext cx="2520177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nb-NO" dirty="0" smtClean="0"/>
              <a:t>Hva brukes resultatet til?</a:t>
            </a:r>
          </a:p>
          <a:p>
            <a:r>
              <a:rPr lang="nb-NO" dirty="0" smtClean="0"/>
              <a:t>Hensiktsmessig foil?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47475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nb-NO" sz="2800" dirty="0" smtClean="0"/>
              <a:t>Energi: Resultat Servicenivå og KPI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400" dirty="0" smtClean="0"/>
              <a:t>Leveranse fra gruppen.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Versjon 15.06.2015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NfN Sykehus 2014   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D699-26DF-46F7-ADB0-14BD2A9B5EE3}" type="slidenum">
              <a:rPr lang="nb-NO" smtClean="0"/>
              <a:t>53</a:t>
            </a:fld>
            <a:endParaRPr lang="nb-NO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5325"/>
            <a:ext cx="79914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784379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Versjon 15.06.2015</a:t>
            </a:r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896072" cy="365125"/>
          </a:xfrm>
        </p:spPr>
        <p:txBody>
          <a:bodyPr/>
          <a:lstStyle/>
          <a:p>
            <a:r>
              <a:rPr lang="nb-NO" smtClean="0"/>
              <a:t>NfN Sykehus 2014   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D699-26DF-46F7-ADB0-14BD2A9B5EE3}" type="slidenum">
              <a:rPr lang="nb-NO" smtClean="0"/>
              <a:t>54</a:t>
            </a:fld>
            <a:endParaRPr lang="nb-NO"/>
          </a:p>
        </p:txBody>
      </p:sp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1159853"/>
              </p:ext>
            </p:extLst>
          </p:nvPr>
        </p:nvGraphicFramePr>
        <p:xfrm>
          <a:off x="467544" y="404664"/>
          <a:ext cx="8136904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0473556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Versjon 15.06.2015</a:t>
            </a:r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752056" cy="365125"/>
          </a:xfrm>
        </p:spPr>
        <p:txBody>
          <a:bodyPr/>
          <a:lstStyle/>
          <a:p>
            <a:r>
              <a:rPr lang="nb-NO" smtClean="0"/>
              <a:t>NfN Sykehus 2014   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D699-26DF-46F7-ADB0-14BD2A9B5EE3}" type="slidenum">
              <a:rPr lang="nb-NO" smtClean="0"/>
              <a:t>55</a:t>
            </a:fld>
            <a:endParaRPr lang="nb-NO" dirty="0"/>
          </a:p>
        </p:txBody>
      </p:sp>
      <p:graphicFrame>
        <p:nvGraphicFramePr>
          <p:cNvPr id="8" name="Diagra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412741"/>
              </p:ext>
            </p:extLst>
          </p:nvPr>
        </p:nvGraphicFramePr>
        <p:xfrm>
          <a:off x="467544" y="404664"/>
          <a:ext cx="8064895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7619524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Versjon 15.06.2015</a:t>
            </a:r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896072" cy="365125"/>
          </a:xfrm>
        </p:spPr>
        <p:txBody>
          <a:bodyPr/>
          <a:lstStyle/>
          <a:p>
            <a:r>
              <a:rPr lang="nb-NO" smtClean="0"/>
              <a:t>NfN Sykehus 2014   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D699-26DF-46F7-ADB0-14BD2A9B5EE3}" type="slidenum">
              <a:rPr lang="nb-NO" smtClean="0"/>
              <a:t>56</a:t>
            </a:fld>
            <a:endParaRPr lang="nb-NO"/>
          </a:p>
        </p:txBody>
      </p:sp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3888748"/>
              </p:ext>
            </p:extLst>
          </p:nvPr>
        </p:nvGraphicFramePr>
        <p:xfrm>
          <a:off x="395536" y="404664"/>
          <a:ext cx="8208912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0526722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Versjon 15.06.2015</a:t>
            </a:r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328120" cy="365125"/>
          </a:xfrm>
        </p:spPr>
        <p:txBody>
          <a:bodyPr/>
          <a:lstStyle/>
          <a:p>
            <a:r>
              <a:rPr lang="nb-NO" smtClean="0"/>
              <a:t>NfN Sykehus 2014   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D699-26DF-46F7-ADB0-14BD2A9B5EE3}" type="slidenum">
              <a:rPr lang="nb-NO" smtClean="0"/>
              <a:t>57</a:t>
            </a:fld>
            <a:endParaRPr lang="nb-NO"/>
          </a:p>
        </p:txBody>
      </p:sp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1505780"/>
              </p:ext>
            </p:extLst>
          </p:nvPr>
        </p:nvGraphicFramePr>
        <p:xfrm>
          <a:off x="611560" y="476672"/>
          <a:ext cx="7776864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5872125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Versjon 15.06.2015</a:t>
            </a:r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896072" cy="365125"/>
          </a:xfrm>
        </p:spPr>
        <p:txBody>
          <a:bodyPr/>
          <a:lstStyle/>
          <a:p>
            <a:r>
              <a:rPr lang="nb-NO" smtClean="0"/>
              <a:t>NfN Sykehus 2014   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D699-26DF-46F7-ADB0-14BD2A9B5EE3}" type="slidenum">
              <a:rPr lang="nb-NO" smtClean="0"/>
              <a:t>58</a:t>
            </a:fld>
            <a:endParaRPr lang="nb-NO"/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0854281"/>
              </p:ext>
            </p:extLst>
          </p:nvPr>
        </p:nvGraphicFramePr>
        <p:xfrm>
          <a:off x="467544" y="476672"/>
          <a:ext cx="8136904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3431732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Versjon 15.06.2015</a:t>
            </a:r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040088" cy="365125"/>
          </a:xfrm>
        </p:spPr>
        <p:txBody>
          <a:bodyPr/>
          <a:lstStyle/>
          <a:p>
            <a:r>
              <a:rPr lang="nb-NO" smtClean="0"/>
              <a:t>NfN Sykehus 2014   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D699-26DF-46F7-ADB0-14BD2A9B5EE3}" type="slidenum">
              <a:rPr lang="nb-NO" smtClean="0"/>
              <a:t>59</a:t>
            </a:fld>
            <a:endParaRPr lang="nb-NO" dirty="0"/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8389814"/>
              </p:ext>
            </p:extLst>
          </p:nvPr>
        </p:nvGraphicFramePr>
        <p:xfrm>
          <a:off x="467544" y="260648"/>
          <a:ext cx="8280920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53352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nb-NO" sz="3200" dirty="0" smtClean="0"/>
              <a:t>Definisjoner; Tjenesteliste og Prinsippene 1(2)</a:t>
            </a:r>
            <a:endParaRPr lang="nb-NO" sz="320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Versjon 15.06.2015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NfN Sykehus 2014   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D699-26DF-46F7-ADB0-14BD2A9B5EE3}" type="slidenum">
              <a:rPr lang="nb-NO" smtClean="0"/>
              <a:t>6</a:t>
            </a:fld>
            <a:endParaRPr lang="nb-NO"/>
          </a:p>
        </p:txBody>
      </p:sp>
      <p:sp>
        <p:nvSpPr>
          <p:cNvPr id="7" name="TextBox 6"/>
          <p:cNvSpPr txBox="1"/>
          <p:nvPr/>
        </p:nvSpPr>
        <p:spPr>
          <a:xfrm>
            <a:off x="539552" y="1052736"/>
            <a:ext cx="8208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smtClean="0"/>
              <a:t>For å forstå  nøkkeltallene er det tre grunnleggende definisjoner/dokumenter man må kjenne til (sendt ut til alle tidligere):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2000" dirty="0" smtClean="0"/>
              <a:t>Tjenestelisten, hva som inngår i de ulike kostnadspostene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2000" dirty="0" smtClean="0"/>
              <a:t>Overordnede prinsipper med definisjoner, fordeling av kostnader </a:t>
            </a:r>
            <a:r>
              <a:rPr lang="nb-NO" sz="2000" dirty="0" err="1" smtClean="0"/>
              <a:t>etc</a:t>
            </a:r>
            <a:r>
              <a:rPr lang="nb-NO" sz="2000" dirty="0" smtClean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2000" dirty="0" smtClean="0"/>
              <a:t>Hvorfor og hvordan vi % justerer for å sikre at teller og nevner stemmer.</a:t>
            </a:r>
          </a:p>
          <a:p>
            <a:endParaRPr lang="en-US" sz="2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708920"/>
            <a:ext cx="6766143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 rot="20902833">
            <a:off x="5279637" y="4024559"/>
            <a:ext cx="3862724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nb-NO" dirty="0" smtClean="0"/>
              <a:t>Illustrasjon for å vise dokumentene, </a:t>
            </a:r>
          </a:p>
          <a:p>
            <a:r>
              <a:rPr lang="nb-NO" dirty="0" smtClean="0"/>
              <a:t>Les selve dokumentene for videre info </a:t>
            </a:r>
          </a:p>
          <a:p>
            <a:r>
              <a:rPr lang="nb-NO" dirty="0" smtClean="0"/>
              <a:t>eller kontakt din </a:t>
            </a:r>
            <a:r>
              <a:rPr lang="nb-NO" dirty="0" err="1" smtClean="0"/>
              <a:t>controller</a:t>
            </a:r>
            <a:r>
              <a:rPr lang="nb-NO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86457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Versjon 15.06.2015</a:t>
            </a:r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968080" cy="365125"/>
          </a:xfrm>
        </p:spPr>
        <p:txBody>
          <a:bodyPr/>
          <a:lstStyle/>
          <a:p>
            <a:r>
              <a:rPr lang="nb-NO" smtClean="0"/>
              <a:t>NfN Sykehus 2014   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D699-26DF-46F7-ADB0-14BD2A9B5EE3}" type="slidenum">
              <a:rPr lang="nb-NO" smtClean="0"/>
              <a:t>60</a:t>
            </a:fld>
            <a:endParaRPr lang="nb-NO" dirty="0"/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9649901"/>
              </p:ext>
            </p:extLst>
          </p:nvPr>
        </p:nvGraphicFramePr>
        <p:xfrm>
          <a:off x="539552" y="476672"/>
          <a:ext cx="8064896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1512392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Versjon 15.06.2015</a:t>
            </a:r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184104" cy="365125"/>
          </a:xfrm>
        </p:spPr>
        <p:txBody>
          <a:bodyPr/>
          <a:lstStyle/>
          <a:p>
            <a:r>
              <a:rPr lang="nb-NO" smtClean="0"/>
              <a:t>NfN Sykehus 2014   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D699-26DF-46F7-ADB0-14BD2A9B5EE3}" type="slidenum">
              <a:rPr lang="nb-NO" smtClean="0"/>
              <a:t>61</a:t>
            </a:fld>
            <a:endParaRPr lang="nb-NO" dirty="0"/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94148"/>
              </p:ext>
            </p:extLst>
          </p:nvPr>
        </p:nvGraphicFramePr>
        <p:xfrm>
          <a:off x="395536" y="404664"/>
          <a:ext cx="8280920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156176" y="1340768"/>
            <a:ext cx="2755178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nb-NO" dirty="0" smtClean="0"/>
              <a:t>Ny: På bestilling fra </a:t>
            </a:r>
          </a:p>
          <a:p>
            <a:r>
              <a:rPr lang="nb-NO" dirty="0" smtClean="0"/>
              <a:t>Kjøkken/kantinegruppen </a:t>
            </a:r>
            <a:r>
              <a:rPr lang="nb-NO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37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nb-NO" sz="2800" dirty="0" smtClean="0"/>
              <a:t>Avfall: Resultat Servicenivå og KPI 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Versjon 15.06.2015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NfN Sykehus 2014   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D699-26DF-46F7-ADB0-14BD2A9B5EE3}" type="slidenum">
              <a:rPr lang="nb-NO" smtClean="0"/>
              <a:t>62</a:t>
            </a:fld>
            <a:endParaRPr lang="nb-NO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3744416" cy="3554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44008" y="3284984"/>
            <a:ext cx="3888432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smtClean="0"/>
              <a:t>Forklaring: Dette </a:t>
            </a:r>
            <a:r>
              <a:rPr lang="nb-NO" dirty="0"/>
              <a:t>er </a:t>
            </a:r>
            <a:r>
              <a:rPr lang="nb-NO" dirty="0" err="1"/>
              <a:t>ifht</a:t>
            </a:r>
            <a:r>
              <a:rPr lang="nb-NO" dirty="0"/>
              <a:t> måltallene som vi har laget i </a:t>
            </a:r>
            <a:r>
              <a:rPr lang="nb-NO" dirty="0" smtClean="0"/>
              <a:t>beskrivelsen.</a:t>
            </a:r>
          </a:p>
          <a:p>
            <a:endParaRPr lang="en-US" dirty="0"/>
          </a:p>
          <a:p>
            <a:r>
              <a:rPr lang="nb-NO" dirty="0" err="1" smtClean="0"/>
              <a:t>F.eks</a:t>
            </a:r>
            <a:r>
              <a:rPr lang="nb-NO" dirty="0" smtClean="0"/>
              <a:t>: </a:t>
            </a:r>
            <a:r>
              <a:rPr lang="nb-NO" dirty="0" err="1" smtClean="0"/>
              <a:t>STHf</a:t>
            </a:r>
            <a:r>
              <a:rPr lang="nb-NO" dirty="0" smtClean="0"/>
              <a:t> </a:t>
            </a:r>
            <a:r>
              <a:rPr lang="nb-NO" dirty="0"/>
              <a:t>har som mål en sorteringsgrad på 38%, </a:t>
            </a:r>
            <a:r>
              <a:rPr lang="nb-NO" dirty="0" smtClean="0"/>
              <a:t>klarte </a:t>
            </a:r>
            <a:r>
              <a:rPr lang="nb-NO" dirty="0"/>
              <a:t>37% og ligger derfor innenfor nivå grønt som ble satt den gangen.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94142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Renhold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400" b="1" dirty="0"/>
              <a:t>Kommende foiler gjelder </a:t>
            </a:r>
            <a:r>
              <a:rPr lang="nb-NO" sz="2400" b="1" dirty="0" smtClean="0"/>
              <a:t>faggruppen renhold som </a:t>
            </a:r>
            <a:r>
              <a:rPr lang="nb-NO" sz="2400" b="1" dirty="0"/>
              <a:t>har ansvar for innrapporterte data sammen med </a:t>
            </a:r>
            <a:r>
              <a:rPr lang="nb-NO" sz="2400" b="1" dirty="0" err="1"/>
              <a:t>controller</a:t>
            </a:r>
            <a:r>
              <a:rPr lang="nb-NO" sz="2400" b="1" dirty="0"/>
              <a:t>.</a:t>
            </a:r>
          </a:p>
          <a:p>
            <a:pPr marL="0" indent="0">
              <a:buNone/>
            </a:pPr>
            <a:r>
              <a:rPr lang="nb-NO" sz="2400" b="1" dirty="0"/>
              <a:t>Alle i </a:t>
            </a:r>
            <a:r>
              <a:rPr lang="nb-NO" sz="2400" b="1" dirty="0" smtClean="0"/>
              <a:t>denne </a:t>
            </a:r>
            <a:r>
              <a:rPr lang="nb-NO" sz="2400" b="1" dirty="0"/>
              <a:t>faggruppene bør vite hva som ligger bak tallene for sitt sykehus.</a:t>
            </a:r>
          </a:p>
          <a:p>
            <a:pPr marL="0" indent="0">
              <a:buNone/>
            </a:pPr>
            <a:r>
              <a:rPr lang="nb-NO" sz="2400" b="1" dirty="0"/>
              <a:t>Deltakere på Gardermoen:</a:t>
            </a:r>
            <a:endParaRPr lang="en-US" sz="2400" b="1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Versjon 15.06.2015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896072" cy="365125"/>
          </a:xfrm>
        </p:spPr>
        <p:txBody>
          <a:bodyPr/>
          <a:lstStyle/>
          <a:p>
            <a:r>
              <a:rPr lang="nb-NO" smtClean="0"/>
              <a:t>NfN Sykehus 2014   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D699-26DF-46F7-ADB0-14BD2A9B5EE3}" type="slidenum">
              <a:rPr lang="nb-NO" smtClean="0"/>
              <a:t>63</a:t>
            </a:fld>
            <a:endParaRPr lang="nb-NO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356992"/>
            <a:ext cx="4608512" cy="2621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875275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Versjon 15.06.2015</a:t>
            </a:r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824064" cy="365125"/>
          </a:xfrm>
        </p:spPr>
        <p:txBody>
          <a:bodyPr/>
          <a:lstStyle/>
          <a:p>
            <a:r>
              <a:rPr lang="nb-NO" smtClean="0"/>
              <a:t>NfN Sykehus 2014   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D699-26DF-46F7-ADB0-14BD2A9B5EE3}" type="slidenum">
              <a:rPr lang="nb-NO" smtClean="0"/>
              <a:t>64</a:t>
            </a:fld>
            <a:endParaRPr lang="nb-NO"/>
          </a:p>
        </p:txBody>
      </p:sp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9360758"/>
              </p:ext>
            </p:extLst>
          </p:nvPr>
        </p:nvGraphicFramePr>
        <p:xfrm>
          <a:off x="611560" y="404664"/>
          <a:ext cx="7992888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43808" y="1037319"/>
            <a:ext cx="5025671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nb-NO" dirty="0" smtClean="0"/>
              <a:t>Begrunnelse for høy versus lav og resultat 61 </a:t>
            </a:r>
            <a:r>
              <a:rPr lang="nb-NO" dirty="0" err="1" smtClean="0"/>
              <a:t>ift</a:t>
            </a:r>
            <a:r>
              <a:rPr lang="nb-NO" dirty="0" smtClean="0"/>
              <a:t> 64?</a:t>
            </a:r>
          </a:p>
          <a:p>
            <a:r>
              <a:rPr lang="nb-NO" dirty="0" smtClean="0"/>
              <a:t>Praksis rapportering?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79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Versjon 15.06.2015</a:t>
            </a:r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NfN Sykehus 2014  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D699-26DF-46F7-ADB0-14BD2A9B5EE3}" type="slidenum">
              <a:rPr lang="nb-NO" smtClean="0"/>
              <a:t>65</a:t>
            </a:fld>
            <a:endParaRPr lang="nb-NO"/>
          </a:p>
        </p:txBody>
      </p:sp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3320942"/>
              </p:ext>
            </p:extLst>
          </p:nvPr>
        </p:nvGraphicFramePr>
        <p:xfrm>
          <a:off x="755576" y="476672"/>
          <a:ext cx="7848872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1532496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Versjon 15.06.2015</a:t>
            </a:r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752056" cy="365125"/>
          </a:xfrm>
        </p:spPr>
        <p:txBody>
          <a:bodyPr/>
          <a:lstStyle/>
          <a:p>
            <a:r>
              <a:rPr lang="nb-NO" smtClean="0"/>
              <a:t>NfN Sykehus 2014   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D699-26DF-46F7-ADB0-14BD2A9B5EE3}" type="slidenum">
              <a:rPr lang="nb-NO" smtClean="0"/>
              <a:t>66</a:t>
            </a:fld>
            <a:endParaRPr lang="nb-NO"/>
          </a:p>
        </p:txBody>
      </p:sp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9156765"/>
              </p:ext>
            </p:extLst>
          </p:nvPr>
        </p:nvGraphicFramePr>
        <p:xfrm>
          <a:off x="395536" y="332656"/>
          <a:ext cx="8280920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0009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Versjon 15.06.2015</a:t>
            </a:r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680048" cy="365125"/>
          </a:xfrm>
        </p:spPr>
        <p:txBody>
          <a:bodyPr/>
          <a:lstStyle/>
          <a:p>
            <a:r>
              <a:rPr lang="nb-NO" smtClean="0"/>
              <a:t>NfN Sykehus 2014   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D699-26DF-46F7-ADB0-14BD2A9B5EE3}" type="slidenum">
              <a:rPr lang="nb-NO" smtClean="0"/>
              <a:t>67</a:t>
            </a:fld>
            <a:endParaRPr lang="nb-NO"/>
          </a:p>
        </p:txBody>
      </p:sp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3256549"/>
              </p:ext>
            </p:extLst>
          </p:nvPr>
        </p:nvGraphicFramePr>
        <p:xfrm>
          <a:off x="539552" y="404664"/>
          <a:ext cx="7992888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1182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Versjon 15.06.2015</a:t>
            </a:r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NfN Sykehus 2014  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D699-26DF-46F7-ADB0-14BD2A9B5EE3}" type="slidenum">
              <a:rPr lang="nb-NO" smtClean="0"/>
              <a:t>68</a:t>
            </a:fld>
            <a:endParaRPr lang="nb-NO"/>
          </a:p>
        </p:txBody>
      </p:sp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6744851"/>
              </p:ext>
            </p:extLst>
          </p:nvPr>
        </p:nvGraphicFramePr>
        <p:xfrm>
          <a:off x="539552" y="332656"/>
          <a:ext cx="8064896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kstSylinder 5"/>
          <p:cNvSpPr txBox="1"/>
          <p:nvPr/>
        </p:nvSpPr>
        <p:spPr>
          <a:xfrm>
            <a:off x="6804248" y="248341"/>
            <a:ext cx="1872208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b-NO" b="1" dirty="0" smtClean="0"/>
              <a:t>NY graf </a:t>
            </a:r>
            <a:r>
              <a:rPr lang="nb-NO" dirty="0" smtClean="0"/>
              <a:t>som sammenligner 61 over 3 år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123572628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Versjon 15.06.2015</a:t>
            </a:r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608040" cy="365125"/>
          </a:xfrm>
        </p:spPr>
        <p:txBody>
          <a:bodyPr/>
          <a:lstStyle/>
          <a:p>
            <a:r>
              <a:rPr lang="nb-NO" smtClean="0"/>
              <a:t>NfN Sykehus 2014   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D699-26DF-46F7-ADB0-14BD2A9B5EE3}" type="slidenum">
              <a:rPr lang="nb-NO" smtClean="0"/>
              <a:t>69</a:t>
            </a:fld>
            <a:endParaRPr lang="nb-NO"/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8542552"/>
              </p:ext>
            </p:extLst>
          </p:nvPr>
        </p:nvGraphicFramePr>
        <p:xfrm>
          <a:off x="539552" y="620688"/>
          <a:ext cx="8064896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2861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Definisjoner; Tjenesteliste og Prinsippene </a:t>
            </a:r>
            <a:r>
              <a:rPr lang="nb-NO" dirty="0" smtClean="0"/>
              <a:t>2(2</a:t>
            </a:r>
            <a:r>
              <a:rPr lang="nb-NO" dirty="0"/>
              <a:t>)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Versjon 15.06.2015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NfN Sykehus 2014   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D699-26DF-46F7-ADB0-14BD2A9B5EE3}" type="slidenum">
              <a:rPr lang="nb-NO" smtClean="0"/>
              <a:t>7</a:t>
            </a:fld>
            <a:endParaRPr lang="nb-NO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4867275" cy="3886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069296"/>
            <a:ext cx="5044455" cy="30282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 rot="20902833">
            <a:off x="5172200" y="1823537"/>
            <a:ext cx="3862724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nb-NO" dirty="0" smtClean="0"/>
              <a:t>Illustrasjon for å vise dokumentene, </a:t>
            </a:r>
          </a:p>
          <a:p>
            <a:r>
              <a:rPr lang="nb-NO" dirty="0" smtClean="0"/>
              <a:t>Les selve dokumentene for videre info </a:t>
            </a:r>
          </a:p>
          <a:p>
            <a:r>
              <a:rPr lang="nb-NO" dirty="0" smtClean="0"/>
              <a:t>eller kontakt din </a:t>
            </a:r>
            <a:r>
              <a:rPr lang="nb-NO" dirty="0" err="1" smtClean="0"/>
              <a:t>controller</a:t>
            </a:r>
            <a:r>
              <a:rPr lang="nb-NO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0801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Versjon 15.06.2015</a:t>
            </a:r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896072" cy="365125"/>
          </a:xfrm>
        </p:spPr>
        <p:txBody>
          <a:bodyPr/>
          <a:lstStyle/>
          <a:p>
            <a:r>
              <a:rPr lang="nb-NO" smtClean="0"/>
              <a:t>NfN Sykehus 2014   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D699-26DF-46F7-ADB0-14BD2A9B5EE3}" type="slidenum">
              <a:rPr lang="nb-NO" smtClean="0"/>
              <a:t>70</a:t>
            </a:fld>
            <a:endParaRPr lang="nb-NO"/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0076184"/>
              </p:ext>
            </p:extLst>
          </p:nvPr>
        </p:nvGraphicFramePr>
        <p:xfrm>
          <a:off x="539552" y="404664"/>
          <a:ext cx="7992888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4214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Versjon 15.06.2015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D699-26DF-46F7-ADB0-14BD2A9B5EE3}" type="slidenum">
              <a:rPr lang="nb-NO" smtClean="0"/>
              <a:t>71</a:t>
            </a:fld>
            <a:endParaRPr lang="nb-NO"/>
          </a:p>
        </p:txBody>
      </p:sp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93202"/>
              </p:ext>
            </p:extLst>
          </p:nvPr>
        </p:nvGraphicFramePr>
        <p:xfrm>
          <a:off x="467544" y="404664"/>
          <a:ext cx="8136904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NfN Sykehus 2014  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6790637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Versjon 15.06.2015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D699-26DF-46F7-ADB0-14BD2A9B5EE3}" type="slidenum">
              <a:rPr lang="nb-NO" smtClean="0"/>
              <a:t>72</a:t>
            </a:fld>
            <a:endParaRPr lang="nb-NO"/>
          </a:p>
        </p:txBody>
      </p:sp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826188"/>
              </p:ext>
            </p:extLst>
          </p:nvPr>
        </p:nvGraphicFramePr>
        <p:xfrm>
          <a:off x="467544" y="332656"/>
          <a:ext cx="8280920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NfN Sykehus 2014   </a:t>
            </a:r>
            <a:endParaRPr lang="nb-NO" dirty="0"/>
          </a:p>
        </p:txBody>
      </p:sp>
      <p:sp>
        <p:nvSpPr>
          <p:cNvPr id="8" name="TekstSylinder 5"/>
          <p:cNvSpPr txBox="1"/>
          <p:nvPr/>
        </p:nvSpPr>
        <p:spPr>
          <a:xfrm>
            <a:off x="6012160" y="1388969"/>
            <a:ext cx="298782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b-NO" sz="1200" dirty="0" smtClean="0"/>
              <a:t>NB! Miks av REA og </a:t>
            </a:r>
            <a:r>
              <a:rPr lang="nb-NO" sz="1200" dirty="0" err="1" smtClean="0"/>
              <a:t>prod.koeff</a:t>
            </a:r>
            <a:r>
              <a:rPr lang="nb-NO" sz="1200" dirty="0" smtClean="0"/>
              <a:t>, men viser totalen, som igjen viser resultat/praksis rapportering fra de ulike </a:t>
            </a:r>
            <a:r>
              <a:rPr lang="nb-NO" sz="1200" dirty="0" err="1" smtClean="0"/>
              <a:t>HFene</a:t>
            </a:r>
            <a:r>
              <a:rPr lang="nb-NO" sz="1200" dirty="0" smtClean="0"/>
              <a:t>.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136860578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nb-NO" sz="2800" dirty="0" smtClean="0"/>
              <a:t>Renhold: Resultat Servicenivå og KPI 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Versjon 15.06.2015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D699-26DF-46F7-ADB0-14BD2A9B5EE3}" type="slidenum">
              <a:rPr lang="nb-NO" smtClean="0"/>
              <a:t>73</a:t>
            </a:fld>
            <a:endParaRPr lang="nb-NO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84" y="1045162"/>
            <a:ext cx="8071888" cy="4688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NfN Sykehus 2014   </a:t>
            </a:r>
            <a:endParaRPr lang="nb-NO" dirty="0"/>
          </a:p>
        </p:txBody>
      </p:sp>
      <p:sp>
        <p:nvSpPr>
          <p:cNvPr id="7" name="TextBox 6"/>
          <p:cNvSpPr txBox="1"/>
          <p:nvPr/>
        </p:nvSpPr>
        <p:spPr>
          <a:xfrm>
            <a:off x="5148064" y="1045163"/>
            <a:ext cx="361137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nb-NO" dirty="0" smtClean="0"/>
              <a:t>Sende fullstendig kartlegging til 7/8.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76195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Servicekostnader 1(3)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2500"/>
          </a:bodyPr>
          <a:lstStyle/>
          <a:p>
            <a:r>
              <a:rPr lang="nb-NO" sz="2400" b="1" dirty="0"/>
              <a:t>Kommende foiler gjelder </a:t>
            </a:r>
            <a:r>
              <a:rPr lang="nb-NO" sz="2400" b="1" dirty="0" smtClean="0"/>
              <a:t>for følgene faggrupper </a:t>
            </a:r>
          </a:p>
          <a:p>
            <a:r>
              <a:rPr lang="nb-NO" sz="2400" dirty="0" smtClean="0"/>
              <a:t>Vakt </a:t>
            </a:r>
            <a:r>
              <a:rPr lang="nb-NO" sz="2400" dirty="0"/>
              <a:t>og sikkerhet</a:t>
            </a:r>
          </a:p>
          <a:p>
            <a:r>
              <a:rPr lang="en-US" sz="2400" dirty="0" err="1"/>
              <a:t>Resepsjon</a:t>
            </a:r>
            <a:r>
              <a:rPr lang="en-US" sz="2400" dirty="0"/>
              <a:t>, </a:t>
            </a:r>
            <a:r>
              <a:rPr lang="en-US" sz="2400" dirty="0" err="1"/>
              <a:t>sentralbord</a:t>
            </a:r>
            <a:r>
              <a:rPr lang="en-US" sz="2400" dirty="0"/>
              <a:t>, </a:t>
            </a:r>
            <a:r>
              <a:rPr lang="en-US" sz="2400" dirty="0" err="1"/>
              <a:t>kundesenter</a:t>
            </a:r>
            <a:endParaRPr lang="en-US" sz="2400" dirty="0"/>
          </a:p>
          <a:p>
            <a:r>
              <a:rPr lang="en-US" sz="2400" dirty="0" err="1"/>
              <a:t>Kantine</a:t>
            </a:r>
            <a:r>
              <a:rPr lang="en-US" sz="2400" dirty="0"/>
              <a:t> </a:t>
            </a:r>
            <a:r>
              <a:rPr lang="en-US" sz="2400" dirty="0" err="1"/>
              <a:t>og</a:t>
            </a:r>
            <a:r>
              <a:rPr lang="en-US" sz="2400" dirty="0"/>
              <a:t> </a:t>
            </a:r>
            <a:r>
              <a:rPr lang="en-US" sz="2400" dirty="0" err="1"/>
              <a:t>kjøkken</a:t>
            </a:r>
            <a:endParaRPr lang="en-US" sz="2400" dirty="0"/>
          </a:p>
          <a:p>
            <a:r>
              <a:rPr lang="en-US" sz="2400" dirty="0"/>
              <a:t>Post, </a:t>
            </a:r>
            <a:r>
              <a:rPr lang="en-US" sz="2400" dirty="0" err="1"/>
              <a:t>arkiv</a:t>
            </a:r>
            <a:r>
              <a:rPr lang="en-US" sz="2400" dirty="0"/>
              <a:t>, intern </a:t>
            </a:r>
            <a:r>
              <a:rPr lang="en-US" sz="2400" dirty="0" err="1"/>
              <a:t>logistikk</a:t>
            </a:r>
            <a:r>
              <a:rPr lang="en-US" sz="2400" dirty="0"/>
              <a:t>   </a:t>
            </a:r>
          </a:p>
          <a:p>
            <a:r>
              <a:rPr lang="nb-NO" sz="2400" dirty="0"/>
              <a:t>Logistikk - Transport av interne varer  </a:t>
            </a:r>
          </a:p>
          <a:p>
            <a:r>
              <a:rPr lang="nb-NO" sz="2400" dirty="0"/>
              <a:t>Tøy/vaskeri</a:t>
            </a:r>
          </a:p>
          <a:p>
            <a:r>
              <a:rPr lang="nb-NO" sz="2400" dirty="0"/>
              <a:t>Pasientportør</a:t>
            </a:r>
            <a:endParaRPr lang="en-US" sz="2400" dirty="0"/>
          </a:p>
          <a:p>
            <a:pPr marL="0" indent="0">
              <a:buNone/>
            </a:pPr>
            <a:r>
              <a:rPr lang="nb-NO" sz="2400" b="1" dirty="0" smtClean="0"/>
              <a:t>som </a:t>
            </a:r>
            <a:r>
              <a:rPr lang="nb-NO" sz="2400" b="1" dirty="0"/>
              <a:t>har ansvar for innrapporterte data sammen med </a:t>
            </a:r>
            <a:r>
              <a:rPr lang="nb-NO" sz="2400" b="1" dirty="0" err="1"/>
              <a:t>controller</a:t>
            </a:r>
            <a:r>
              <a:rPr lang="nb-NO" sz="2400" b="1" dirty="0"/>
              <a:t>.</a:t>
            </a:r>
          </a:p>
          <a:p>
            <a:pPr marL="0" indent="0">
              <a:buNone/>
            </a:pPr>
            <a:r>
              <a:rPr lang="nb-NO" sz="2400" b="1" dirty="0"/>
              <a:t>Alle i </a:t>
            </a:r>
            <a:r>
              <a:rPr lang="nb-NO" sz="2400" b="1" dirty="0" smtClean="0"/>
              <a:t>disse </a:t>
            </a:r>
            <a:r>
              <a:rPr lang="nb-NO" sz="2400" b="1" dirty="0"/>
              <a:t>faggruppene bør vite hva som ligger bak tallene for sitt sykehus</a:t>
            </a:r>
            <a:r>
              <a:rPr lang="nb-NO" sz="2400" b="1" dirty="0" smtClean="0"/>
              <a:t>.</a:t>
            </a:r>
            <a:endParaRPr lang="nb-NO" sz="24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Versjon 15.06.2015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D699-26DF-46F7-ADB0-14BD2A9B5EE3}" type="slidenum">
              <a:rPr lang="nb-NO" smtClean="0"/>
              <a:t>74</a:t>
            </a:fld>
            <a:endParaRPr lang="nb-NO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NfN Sykehus 2014  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6114908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 smtClean="0"/>
              <a:t>Servicekostnader 2(3)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896544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400" b="1" dirty="0" smtClean="0"/>
              <a:t>Deltakere på Gardermoen</a:t>
            </a:r>
            <a:endParaRPr lang="nb-NO" sz="24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Versjon 15.06.2015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D699-26DF-46F7-ADB0-14BD2A9B5EE3}" type="slidenum">
              <a:rPr lang="nb-NO" smtClean="0"/>
              <a:t>75</a:t>
            </a:fld>
            <a:endParaRPr lang="nb-NO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79" y="2240214"/>
            <a:ext cx="4871114" cy="2492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291" y="4149080"/>
            <a:ext cx="4278972" cy="1983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291" y="1483478"/>
            <a:ext cx="4299640" cy="1513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NfN Sykehus 2014  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7542011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 smtClean="0"/>
              <a:t>Servicekostnader 2(3)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896544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400" b="1" dirty="0" smtClean="0"/>
              <a:t>Deltakere på Gardermoen</a:t>
            </a:r>
            <a:endParaRPr lang="nb-NO" sz="24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Versjon 15.06.2015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D699-26DF-46F7-ADB0-14BD2A9B5EE3}" type="slidenum">
              <a:rPr lang="nb-NO" smtClean="0"/>
              <a:t>76</a:t>
            </a:fld>
            <a:endParaRPr lang="nb-NO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5342994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65105"/>
            <a:ext cx="6282736" cy="180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924944"/>
            <a:ext cx="5049158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NfN Sykehus 2014  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1424231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Versjon 15.06.2015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D699-26DF-46F7-ADB0-14BD2A9B5EE3}" type="slidenum">
              <a:rPr lang="nb-NO" smtClean="0"/>
              <a:t>77</a:t>
            </a:fld>
            <a:endParaRPr lang="nb-NO"/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432231"/>
              </p:ext>
            </p:extLst>
          </p:nvPr>
        </p:nvGraphicFramePr>
        <p:xfrm>
          <a:off x="539552" y="404664"/>
          <a:ext cx="7992888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NfN Sykehus 2014  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1953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Versjon 15.06.2015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D699-26DF-46F7-ADB0-14BD2A9B5EE3}" type="slidenum">
              <a:rPr lang="nb-NO" smtClean="0"/>
              <a:t>78</a:t>
            </a:fld>
            <a:endParaRPr lang="nb-NO"/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3194967"/>
              </p:ext>
            </p:extLst>
          </p:nvPr>
        </p:nvGraphicFramePr>
        <p:xfrm>
          <a:off x="539552" y="404664"/>
          <a:ext cx="8136904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NfN Sykehus 2014  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242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Versjon 15.06.2015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D699-26DF-46F7-ADB0-14BD2A9B5EE3}" type="slidenum">
              <a:rPr lang="nb-NO" smtClean="0"/>
              <a:t>79</a:t>
            </a:fld>
            <a:endParaRPr lang="nb-NO"/>
          </a:p>
        </p:txBody>
      </p:sp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3734235"/>
              </p:ext>
            </p:extLst>
          </p:nvPr>
        </p:nvGraphicFramePr>
        <p:xfrm>
          <a:off x="539552" y="404664"/>
          <a:ext cx="8136904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NfN Sykehus 2014  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8453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724054"/>
            <a:ext cx="3098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/>
              <a:t>% justering per post 2014 1(3):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Versjon 15.06.2015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752056" cy="365125"/>
          </a:xfrm>
        </p:spPr>
        <p:txBody>
          <a:bodyPr/>
          <a:lstStyle/>
          <a:p>
            <a:r>
              <a:rPr lang="nb-NO" smtClean="0"/>
              <a:t>NfN Sykehus 2014   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D699-26DF-46F7-ADB0-14BD2A9B5EE3}" type="slidenum">
              <a:rPr lang="nb-NO" smtClean="0"/>
              <a:t>8</a:t>
            </a:fld>
            <a:endParaRPr lang="nb-NO"/>
          </a:p>
        </p:txBody>
      </p:sp>
      <p:graphicFrame>
        <p:nvGraphicFramePr>
          <p:cNvPr id="9" name="Tabel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947557"/>
              </p:ext>
            </p:extLst>
          </p:nvPr>
        </p:nvGraphicFramePr>
        <p:xfrm>
          <a:off x="539550" y="2492896"/>
          <a:ext cx="8064898" cy="373392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317424"/>
                <a:gridCol w="762720"/>
                <a:gridCol w="884061"/>
                <a:gridCol w="1040073"/>
                <a:gridCol w="663046"/>
                <a:gridCol w="641379"/>
                <a:gridCol w="641379"/>
                <a:gridCol w="641379"/>
                <a:gridCol w="641379"/>
                <a:gridCol w="832058"/>
              </a:tblGrid>
              <a:tr h="648076"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 dirty="0">
                          <a:effectLst/>
                        </a:rPr>
                        <a:t> 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 dirty="0">
                          <a:effectLst/>
                        </a:rPr>
                        <a:t>2 Forvaltning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 dirty="0">
                          <a:effectLst/>
                        </a:rPr>
                        <a:t>31 Drift 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 dirty="0">
                          <a:effectLst/>
                        </a:rPr>
                        <a:t>32 </a:t>
                      </a:r>
                      <a:r>
                        <a:rPr lang="nb-NO" sz="1100" u="none" strike="noStrike" dirty="0" err="1">
                          <a:effectLst/>
                        </a:rPr>
                        <a:t>Vedl</a:t>
                      </a:r>
                      <a:r>
                        <a:rPr lang="nb-NO" sz="1100" u="none" strike="noStrike" dirty="0">
                          <a:effectLst/>
                        </a:rPr>
                        <a:t>.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 dirty="0">
                          <a:effectLst/>
                        </a:rPr>
                        <a:t>33 Rep. av skader 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 dirty="0">
                          <a:effectLst/>
                        </a:rPr>
                        <a:t>34 Utendørs drift, </a:t>
                      </a:r>
                      <a:r>
                        <a:rPr lang="nb-NO" sz="1100" u="none" strike="noStrike" dirty="0" err="1">
                          <a:effectLst/>
                        </a:rPr>
                        <a:t>vedl</a:t>
                      </a:r>
                      <a:r>
                        <a:rPr lang="nb-NO" sz="1100" u="none" strike="noStrike" dirty="0">
                          <a:effectLst/>
                        </a:rPr>
                        <a:t>, rep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 dirty="0">
                          <a:effectLst/>
                        </a:rPr>
                        <a:t>41 Utskiftning 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 dirty="0">
                          <a:effectLst/>
                        </a:rPr>
                        <a:t>42 Utvikling 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 dirty="0">
                          <a:effectLst/>
                        </a:rPr>
                        <a:t>43 Utvikling Off. krav og pålegg 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 dirty="0">
                          <a:effectLst/>
                        </a:rPr>
                        <a:t>44 Utendørs - </a:t>
                      </a:r>
                      <a:r>
                        <a:rPr lang="nb-NO" sz="1100" u="none" strike="noStrike" dirty="0" err="1">
                          <a:effectLst/>
                        </a:rPr>
                        <a:t>utvikl</a:t>
                      </a:r>
                      <a:r>
                        <a:rPr lang="nb-NO" sz="1100" u="none" strike="noStrike" dirty="0">
                          <a:effectLst/>
                        </a:rPr>
                        <a:t> og </a:t>
                      </a:r>
                      <a:r>
                        <a:rPr lang="nb-NO" sz="1100" u="none" strike="noStrike" dirty="0" err="1">
                          <a:effectLst/>
                        </a:rPr>
                        <a:t>utskiftn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8173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 dirty="0" err="1">
                          <a:effectLst/>
                        </a:rPr>
                        <a:t>Ahus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100 %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99 %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87 %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99 %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87 %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87 %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87 %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87 %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87 %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8173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 dirty="0">
                          <a:effectLst/>
                        </a:rPr>
                        <a:t>HB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 dirty="0">
                          <a:effectLst/>
                        </a:rPr>
                        <a:t>100 %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90 %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90 %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90 %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81 %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90 %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90 %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90 %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90 %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8173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 dirty="0">
                          <a:effectLst/>
                        </a:rPr>
                        <a:t>OUS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100 %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100 %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93 %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93 %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93 %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93 %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93 %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93 %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100 %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8173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 dirty="0" err="1">
                          <a:effectLst/>
                        </a:rPr>
                        <a:t>St.Olav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100 %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100 %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100 %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100 %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100 %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100 %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100 %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100 %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100 %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8173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 dirty="0">
                          <a:effectLst/>
                        </a:rPr>
                        <a:t>STHF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99 %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99 %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99 %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99 %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99 %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0 %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99 %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99 %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99 %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8173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 dirty="0">
                          <a:effectLst/>
                        </a:rPr>
                        <a:t>SUS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100 %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100 %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100 %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100 %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100 %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100 %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100 %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100 %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100 %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8173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 dirty="0">
                          <a:effectLst/>
                        </a:rPr>
                        <a:t>SØ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100 %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100 %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100 %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100 %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100 %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100 %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100 %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100 %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100 %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8173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 dirty="0">
                          <a:effectLst/>
                        </a:rPr>
                        <a:t>UNN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100 %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100 %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100 %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100 %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100 %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100 %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100 %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 dirty="0">
                          <a:effectLst/>
                        </a:rPr>
                        <a:t>100 %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 dirty="0">
                          <a:effectLst/>
                        </a:rPr>
                        <a:t>100 %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2" name="TekstSylinder 11"/>
          <p:cNvSpPr txBox="1"/>
          <p:nvPr/>
        </p:nvSpPr>
        <p:spPr>
          <a:xfrm>
            <a:off x="513436" y="1125398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Følgende poster er korrigert for hvor mye areal eller produksjonskoeffisient som tilhører innrapportert kostnad (% justering). Dette </a:t>
            </a:r>
            <a:r>
              <a:rPr lang="nb-NO" dirty="0" smtClean="0"/>
              <a:t>gjøres </a:t>
            </a:r>
            <a:r>
              <a:rPr lang="nb-NO" dirty="0"/>
              <a:t>for best mulig samsvar mellom teller og nevner, </a:t>
            </a:r>
            <a:r>
              <a:rPr lang="nb-NO" dirty="0" smtClean="0"/>
              <a:t>ref. </a:t>
            </a:r>
            <a:r>
              <a:rPr lang="nb-NO" dirty="0"/>
              <a:t>de overordnede prinsippene. 	</a:t>
            </a:r>
          </a:p>
          <a:p>
            <a:endParaRPr lang="nb-NO" dirty="0"/>
          </a:p>
        </p:txBody>
      </p:sp>
      <p:sp>
        <p:nvSpPr>
          <p:cNvPr id="11" name="TekstSylinder 9"/>
          <p:cNvSpPr txBox="1"/>
          <p:nvPr/>
        </p:nvSpPr>
        <p:spPr>
          <a:xfrm>
            <a:off x="3563888" y="477833"/>
            <a:ext cx="5040560" cy="4308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b-NO" sz="1100" b="1" dirty="0" smtClean="0"/>
              <a:t>I noen få tilfeller stemmer ikke  tabellen nedfor med det som står i malen, men malen er grunnlaget for nøkkeltallene.</a:t>
            </a:r>
            <a:endParaRPr lang="nb-NO" sz="11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13436" y="2017950"/>
            <a:ext cx="7696402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nb-NO" sz="1400" dirty="0" smtClean="0"/>
              <a:t>Har dere som gjennomgående har 100% fulgt prinsippene? Dvs. Sto</a:t>
            </a:r>
            <a:r>
              <a:rPr lang="nb-NO" sz="1400" dirty="0"/>
              <a:t>, SUS, SØ, </a:t>
            </a:r>
            <a:r>
              <a:rPr lang="nb-NO" sz="1400" dirty="0" smtClean="0"/>
              <a:t>UNN. Påvirker resultatet!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5448614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Versjon 15.06.2015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D699-26DF-46F7-ADB0-14BD2A9B5EE3}" type="slidenum">
              <a:rPr lang="nb-NO" smtClean="0"/>
              <a:t>80</a:t>
            </a:fld>
            <a:endParaRPr lang="nb-NO"/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2935378"/>
              </p:ext>
            </p:extLst>
          </p:nvPr>
        </p:nvGraphicFramePr>
        <p:xfrm>
          <a:off x="683568" y="548680"/>
          <a:ext cx="792088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NfN Sykehus 2014  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8566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Versjon 15.06.2015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D699-26DF-46F7-ADB0-14BD2A9B5EE3}" type="slidenum">
              <a:rPr lang="nb-NO" smtClean="0"/>
              <a:t>81</a:t>
            </a:fld>
            <a:endParaRPr lang="nb-NO"/>
          </a:p>
        </p:txBody>
      </p:sp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0180863"/>
              </p:ext>
            </p:extLst>
          </p:nvPr>
        </p:nvGraphicFramePr>
        <p:xfrm>
          <a:off x="539552" y="476672"/>
          <a:ext cx="8136904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kstSylinder 5"/>
          <p:cNvSpPr txBox="1"/>
          <p:nvPr/>
        </p:nvSpPr>
        <p:spPr>
          <a:xfrm>
            <a:off x="6876256" y="260648"/>
            <a:ext cx="144016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b-NO" b="1" dirty="0" smtClean="0"/>
              <a:t>Ny graf i 2014</a:t>
            </a:r>
            <a:endParaRPr lang="nb-NO" b="1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NfN Sykehus 2014  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8323401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nb-NO" sz="2800" dirty="0"/>
              <a:t>Vakt og sikkerhet: Resultat Servicenivå og KPI </a:t>
            </a: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Versjon 15.06.2015</a:t>
            </a:r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NfN Sykehus 2014   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D699-26DF-46F7-ADB0-14BD2A9B5EE3}" type="slidenum">
              <a:rPr lang="nb-NO" smtClean="0"/>
              <a:t>82</a:t>
            </a:fld>
            <a:endParaRPr lang="nb-NO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32" y="1628800"/>
            <a:ext cx="822007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91" y="3645024"/>
            <a:ext cx="825817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5-Point Star 9"/>
          <p:cNvSpPr/>
          <p:nvPr/>
        </p:nvSpPr>
        <p:spPr>
          <a:xfrm>
            <a:off x="7485456" y="648072"/>
            <a:ext cx="1296144" cy="98072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50" dirty="0" smtClean="0">
                <a:solidFill>
                  <a:schemeClr val="tx1"/>
                </a:solidFill>
              </a:rPr>
              <a:t>Bra jobba!</a:t>
            </a:r>
            <a:endParaRPr lang="en-US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85567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nb-NO" sz="2800" dirty="0" smtClean="0"/>
              <a:t>Vakt og sikkerhet 712: Resultat Servicenivå og KPI 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Versjon 15.06.2015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D699-26DF-46F7-ADB0-14BD2A9B5EE3}" type="slidenum">
              <a:rPr lang="nb-NO" smtClean="0"/>
              <a:t>83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NfN Sykehus 2014   </a:t>
            </a:r>
            <a:endParaRPr lang="nb-NO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35105"/>
            <a:ext cx="503872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313" y="1387517"/>
            <a:ext cx="3171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095803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Versjon 15.06.2015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D699-26DF-46F7-ADB0-14BD2A9B5EE3}" type="slidenum">
              <a:rPr lang="nb-NO" smtClean="0"/>
              <a:t>84</a:t>
            </a:fld>
            <a:endParaRPr lang="nb-NO"/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9373956"/>
              </p:ext>
            </p:extLst>
          </p:nvPr>
        </p:nvGraphicFramePr>
        <p:xfrm>
          <a:off x="539552" y="332656"/>
          <a:ext cx="8064896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NfN Sykehus 2014  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9298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nb-NO" sz="2800" dirty="0" smtClean="0"/>
              <a:t>Resepsjon, sentralbord og kundesenter:                Resultat Servicenivå og KPI 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Versjon 15.06.2015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D699-26DF-46F7-ADB0-14BD2A9B5EE3}" type="slidenum">
              <a:rPr lang="nb-NO" smtClean="0"/>
              <a:t>85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NfN Sykehus 2014   </a:t>
            </a:r>
            <a:endParaRPr lang="nb-NO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03964"/>
            <a:ext cx="3456384" cy="270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168" y="1409790"/>
            <a:ext cx="3134860" cy="2489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005064"/>
            <a:ext cx="3015075" cy="250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5-Point Star 9"/>
          <p:cNvSpPr/>
          <p:nvPr/>
        </p:nvSpPr>
        <p:spPr>
          <a:xfrm>
            <a:off x="6837384" y="4299017"/>
            <a:ext cx="1296144" cy="98072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50" dirty="0" smtClean="0">
                <a:solidFill>
                  <a:schemeClr val="tx1"/>
                </a:solidFill>
              </a:rPr>
              <a:t>Bra jobba!</a:t>
            </a:r>
            <a:endParaRPr lang="en-US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03513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Versjon 15.06.2015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D699-26DF-46F7-ADB0-14BD2A9B5EE3}" type="slidenum">
              <a:rPr lang="nb-NO" smtClean="0"/>
              <a:t>86</a:t>
            </a:fld>
            <a:endParaRPr lang="nb-NO"/>
          </a:p>
        </p:txBody>
      </p:sp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5062760"/>
              </p:ext>
            </p:extLst>
          </p:nvPr>
        </p:nvGraphicFramePr>
        <p:xfrm>
          <a:off x="611560" y="476672"/>
          <a:ext cx="7992888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kstSylinder 1"/>
          <p:cNvSpPr txBox="1"/>
          <p:nvPr/>
        </p:nvSpPr>
        <p:spPr>
          <a:xfrm>
            <a:off x="4860415" y="927304"/>
            <a:ext cx="2664296" cy="7386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b-NO" sz="1400" dirty="0" smtClean="0"/>
              <a:t>Forslag å fjerne denne da den blander sammen catering, møte mat og avdelingskjøkken</a:t>
            </a:r>
            <a:endParaRPr lang="nb-NO" sz="1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NfN Sykehus 2014  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9163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Versjon 15.06.2015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D699-26DF-46F7-ADB0-14BD2A9B5EE3}" type="slidenum">
              <a:rPr lang="nb-NO" smtClean="0"/>
              <a:t>87</a:t>
            </a:fld>
            <a:endParaRPr lang="nb-NO"/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1513585"/>
              </p:ext>
            </p:extLst>
          </p:nvPr>
        </p:nvGraphicFramePr>
        <p:xfrm>
          <a:off x="323528" y="332656"/>
          <a:ext cx="8352928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kstSylinder 1"/>
          <p:cNvSpPr txBox="1"/>
          <p:nvPr/>
        </p:nvSpPr>
        <p:spPr>
          <a:xfrm>
            <a:off x="6300192" y="1052736"/>
            <a:ext cx="2592288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b-NO" sz="1100" dirty="0" smtClean="0"/>
              <a:t>Forslag: ta ut catering og </a:t>
            </a:r>
            <a:r>
              <a:rPr lang="nb-NO" sz="1100" dirty="0" err="1" smtClean="0"/>
              <a:t>møtemat</a:t>
            </a:r>
            <a:r>
              <a:rPr lang="nb-NO" sz="1100" dirty="0" smtClean="0"/>
              <a:t> slik at det kun viser kantinekost. Dette er ikke splittet i årets mal og kan ikke endres i år. Dvs. utvikling av tjenestelisten til 2016</a:t>
            </a:r>
            <a:endParaRPr lang="nb-NO" sz="11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NfN Sykehus 2014  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2091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Versjon 15.06.2015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D699-26DF-46F7-ADB0-14BD2A9B5EE3}" type="slidenum">
              <a:rPr lang="nb-NO" smtClean="0"/>
              <a:t>88</a:t>
            </a:fld>
            <a:endParaRPr lang="nb-NO"/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1182605"/>
              </p:ext>
            </p:extLst>
          </p:nvPr>
        </p:nvGraphicFramePr>
        <p:xfrm>
          <a:off x="467544" y="404664"/>
          <a:ext cx="8136904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kstSylinder 1"/>
          <p:cNvSpPr txBox="1"/>
          <p:nvPr/>
        </p:nvSpPr>
        <p:spPr>
          <a:xfrm>
            <a:off x="6732240" y="1052736"/>
            <a:ext cx="2232248" cy="6001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b-NO" sz="1100" dirty="0" smtClean="0"/>
              <a:t>Forslag: 733 Avdelingskjøkken tatt ut, laget egen graf for dette nøkkeltallet. </a:t>
            </a:r>
            <a:endParaRPr lang="nb-NO" sz="11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NfN Sykehus 2014  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6362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Versjon 15.06.2015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D699-26DF-46F7-ADB0-14BD2A9B5EE3}" type="slidenum">
              <a:rPr lang="nb-NO" smtClean="0"/>
              <a:t>89</a:t>
            </a:fld>
            <a:endParaRPr lang="nb-NO"/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9787832"/>
              </p:ext>
            </p:extLst>
          </p:nvPr>
        </p:nvGraphicFramePr>
        <p:xfrm>
          <a:off x="467544" y="404664"/>
          <a:ext cx="8064896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NfN Sykehus 2014   </a:t>
            </a:r>
            <a:endParaRPr lang="nb-NO" dirty="0"/>
          </a:p>
        </p:txBody>
      </p:sp>
      <p:sp>
        <p:nvSpPr>
          <p:cNvPr id="7" name="TextBox 6"/>
          <p:cNvSpPr txBox="1"/>
          <p:nvPr/>
        </p:nvSpPr>
        <p:spPr>
          <a:xfrm>
            <a:off x="6156176" y="1340768"/>
            <a:ext cx="2755178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nb-NO" dirty="0" smtClean="0"/>
              <a:t>Ny: På bestilling fra </a:t>
            </a:r>
          </a:p>
          <a:p>
            <a:r>
              <a:rPr lang="nb-NO" dirty="0" smtClean="0"/>
              <a:t>Kjøkken/kantinegruppen </a:t>
            </a:r>
            <a:r>
              <a:rPr lang="nb-NO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27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Versjon 15.06.2015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752056" cy="365125"/>
          </a:xfrm>
        </p:spPr>
        <p:txBody>
          <a:bodyPr/>
          <a:lstStyle/>
          <a:p>
            <a:r>
              <a:rPr lang="nb-NO" smtClean="0"/>
              <a:t>NfN Sykehus 2014   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D699-26DF-46F7-ADB0-14BD2A9B5EE3}" type="slidenum">
              <a:rPr lang="nb-NO" smtClean="0"/>
              <a:t>9</a:t>
            </a:fld>
            <a:endParaRPr lang="nb-NO"/>
          </a:p>
        </p:txBody>
      </p:sp>
      <p:graphicFrame>
        <p:nvGraphicFramePr>
          <p:cNvPr id="8" name="Tabel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602389"/>
              </p:ext>
            </p:extLst>
          </p:nvPr>
        </p:nvGraphicFramePr>
        <p:xfrm>
          <a:off x="467544" y="1988840"/>
          <a:ext cx="8280920" cy="426192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746328"/>
                <a:gridCol w="1049534"/>
                <a:gridCol w="897931"/>
                <a:gridCol w="684137"/>
                <a:gridCol w="1610575"/>
                <a:gridCol w="1083219"/>
                <a:gridCol w="627127"/>
                <a:gridCol w="726897"/>
                <a:gridCol w="855172"/>
              </a:tblGrid>
              <a:tr h="72008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 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 dirty="0">
                          <a:effectLst/>
                        </a:rPr>
                        <a:t>51 Energi 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 dirty="0">
                          <a:effectLst/>
                        </a:rPr>
                        <a:t>52 Vann og avløp 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 dirty="0">
                          <a:effectLst/>
                        </a:rPr>
                        <a:t>53 </a:t>
                      </a:r>
                      <a:r>
                        <a:rPr lang="nb-NO" sz="1100" u="none" strike="noStrike" dirty="0" err="1">
                          <a:effectLst/>
                        </a:rPr>
                        <a:t>Renov</a:t>
                      </a:r>
                      <a:r>
                        <a:rPr lang="nb-NO" sz="1100" u="none" strike="noStrike" dirty="0">
                          <a:effectLst/>
                        </a:rPr>
                        <a:t>./avfall 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 dirty="0">
                          <a:effectLst/>
                        </a:rPr>
                        <a:t>71 Vakt og sikkerhet 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 dirty="0">
                          <a:effectLst/>
                        </a:rPr>
                        <a:t>72 Sentralbord, resepsjon, kundesenter 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 dirty="0">
                          <a:effectLst/>
                        </a:rPr>
                        <a:t>73 Kantine og kjøkken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 dirty="0">
                          <a:effectLst/>
                        </a:rPr>
                        <a:t>75 Flytting/rokkering arb.pl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100" u="none" strike="noStrike" dirty="0">
                          <a:effectLst/>
                        </a:rPr>
                        <a:t>77 Post, arkiv, intern logistikk </a:t>
                      </a:r>
                      <a:endParaRPr lang="nn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3998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 dirty="0" err="1">
                          <a:effectLst/>
                        </a:rPr>
                        <a:t>Ahus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99 %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87 %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87 %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99 %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90 %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94 %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99 %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88 %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3998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 dirty="0">
                          <a:effectLst/>
                        </a:rPr>
                        <a:t>HB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100 %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100 %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100 %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75 %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90 %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86 %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100 %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91 %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3998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 dirty="0">
                          <a:effectLst/>
                        </a:rPr>
                        <a:t>OUS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100 %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93 %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100 %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82 %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83 %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100 %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100 %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100 %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3998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 dirty="0" err="1">
                          <a:effectLst/>
                        </a:rPr>
                        <a:t>St.Olav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100 %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100 %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100 %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97 %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93 %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92 %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100 %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100 %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3998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 dirty="0">
                          <a:effectLst/>
                        </a:rPr>
                        <a:t>STHF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99 %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99 %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99 %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99 %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100 %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97 %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100 %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78 %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3998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 dirty="0">
                          <a:effectLst/>
                        </a:rPr>
                        <a:t>SUS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100 %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100 %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100 %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93 %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96 %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81 %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100 %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99 %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3998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 dirty="0">
                          <a:effectLst/>
                        </a:rPr>
                        <a:t>SØ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100 %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100 %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100 %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100 %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100 %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100 %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100 %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100 %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6198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 dirty="0">
                          <a:effectLst/>
                        </a:rPr>
                        <a:t>UNN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100 %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100 %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100 %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78 %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100 %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100 %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100 %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 dirty="0">
                          <a:effectLst/>
                        </a:rPr>
                        <a:t>100 %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9" name="TextBox 1"/>
          <p:cNvSpPr txBox="1"/>
          <p:nvPr/>
        </p:nvSpPr>
        <p:spPr>
          <a:xfrm>
            <a:off x="465473" y="354722"/>
            <a:ext cx="3098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/>
              <a:t>% justering per post 2014 2(3):</a:t>
            </a:r>
            <a:endParaRPr lang="en-US" b="1" dirty="0"/>
          </a:p>
        </p:txBody>
      </p:sp>
      <p:sp>
        <p:nvSpPr>
          <p:cNvPr id="10" name="TekstSylinder 9"/>
          <p:cNvSpPr txBox="1"/>
          <p:nvPr/>
        </p:nvSpPr>
        <p:spPr>
          <a:xfrm>
            <a:off x="511365" y="756066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Følgende poster er korrigert for hvor mye areal eller produksjonskoeffisient som tilhører innrapportert kostnad (% justering). Dette </a:t>
            </a:r>
            <a:r>
              <a:rPr lang="nb-NO" dirty="0" smtClean="0"/>
              <a:t>gjøres </a:t>
            </a:r>
            <a:r>
              <a:rPr lang="nb-NO" dirty="0"/>
              <a:t>for best mulig samsvar mellom teller og nevner, </a:t>
            </a:r>
            <a:r>
              <a:rPr lang="nb-NO" dirty="0" err="1"/>
              <a:t>ref</a:t>
            </a:r>
            <a:r>
              <a:rPr lang="nb-NO" dirty="0"/>
              <a:t> de overordnede prinsippene. 	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1798769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Versjon 15.06.2015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D699-26DF-46F7-ADB0-14BD2A9B5EE3}" type="slidenum">
              <a:rPr lang="nb-NO" smtClean="0"/>
              <a:t>90</a:t>
            </a:fld>
            <a:endParaRPr lang="nb-NO"/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3045630"/>
              </p:ext>
            </p:extLst>
          </p:nvPr>
        </p:nvGraphicFramePr>
        <p:xfrm>
          <a:off x="611560" y="404664"/>
          <a:ext cx="7920880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156176" y="1340768"/>
            <a:ext cx="2755178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nb-NO" dirty="0" smtClean="0"/>
              <a:t>Ny: På bestilling fra </a:t>
            </a:r>
          </a:p>
          <a:p>
            <a:r>
              <a:rPr lang="nb-NO" dirty="0" smtClean="0"/>
              <a:t>Kjøkken/kantinegruppen </a:t>
            </a:r>
            <a:r>
              <a:rPr lang="nb-NO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NfN Sykehus 2014  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5628841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nb-NO" sz="2800" dirty="0" smtClean="0"/>
              <a:t>Kjøkken/kantine: Resultat Servicenivå og KPI 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Versjon 15.06.2015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D699-26DF-46F7-ADB0-14BD2A9B5EE3}" type="slidenum">
              <a:rPr lang="nb-NO" smtClean="0"/>
              <a:t>91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NfN Sykehus 2014   </a:t>
            </a:r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82581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18" y="4941168"/>
            <a:ext cx="824865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34" y="2987452"/>
            <a:ext cx="8265938" cy="1741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546190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nb-NO" sz="2800" dirty="0" smtClean="0"/>
              <a:t>Kjøkken/kantine: Resultat Servicenivå og KPI 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Versjon 15.06.2015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D699-26DF-46F7-ADB0-14BD2A9B5EE3}" type="slidenum">
              <a:rPr lang="nb-NO" smtClean="0"/>
              <a:t>92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NfN Sykehus 2014   </a:t>
            </a:r>
            <a:endParaRPr lang="nb-NO" dirty="0"/>
          </a:p>
        </p:txBody>
      </p:sp>
      <p:graphicFrame>
        <p:nvGraphicFramePr>
          <p:cNvPr id="7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184168"/>
              </p:ext>
            </p:extLst>
          </p:nvPr>
        </p:nvGraphicFramePr>
        <p:xfrm>
          <a:off x="418813" y="1772816"/>
          <a:ext cx="8544247" cy="4206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5202"/>
                <a:gridCol w="1810961"/>
                <a:gridCol w="2848084"/>
              </a:tblGrid>
              <a:tr h="235653">
                <a:tc>
                  <a:txBody>
                    <a:bodyPr/>
                    <a:lstStyle/>
                    <a:p>
                      <a:r>
                        <a:rPr lang="nb-NO" sz="1200" dirty="0" smtClean="0"/>
                        <a:t>Beskrivelse</a:t>
                      </a:r>
                      <a:endParaRPr lang="nb-NO" sz="1200" dirty="0"/>
                    </a:p>
                  </a:txBody>
                  <a:tcPr marL="91438" marR="91438" marT="45711" marB="45711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dirty="0" smtClean="0"/>
                        <a:t>Mål</a:t>
                      </a:r>
                      <a:endParaRPr lang="nb-NO" sz="1200" dirty="0"/>
                    </a:p>
                  </a:txBody>
                  <a:tcPr marL="91438" marR="91438" marT="45711" marB="45711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dirty="0" smtClean="0"/>
                        <a:t>KPI</a:t>
                      </a:r>
                      <a:endParaRPr lang="nb-NO" sz="1200" dirty="0"/>
                    </a:p>
                  </a:txBody>
                  <a:tcPr marL="91438" marR="91438" marT="45711" marB="45711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2356635">
                <a:tc>
                  <a:txBody>
                    <a:bodyPr/>
                    <a:lstStyle/>
                    <a:p>
                      <a:r>
                        <a:rPr lang="nb-NO" sz="1200" b="1" dirty="0" smtClean="0"/>
                        <a:t>1. Kostøre</a:t>
                      </a:r>
                    </a:p>
                    <a:p>
                      <a:r>
                        <a:rPr lang="nb-NO" sz="1200" dirty="0" smtClean="0"/>
                        <a:t>Råvarekost pr. pasient pr. døgn</a:t>
                      </a:r>
                    </a:p>
                    <a:p>
                      <a:endParaRPr lang="nb-NO" sz="1200" dirty="0" smtClean="0"/>
                    </a:p>
                    <a:p>
                      <a:r>
                        <a:rPr lang="nb-NO" sz="1200" dirty="0" smtClean="0"/>
                        <a:t>Råvarekost pr. pasient</a:t>
                      </a:r>
                      <a:r>
                        <a:rPr lang="nb-NO" sz="1200" baseline="0" dirty="0" smtClean="0"/>
                        <a:t> pr. døgn</a:t>
                      </a:r>
                      <a:endParaRPr lang="nb-NO" sz="1200" dirty="0" smtClean="0"/>
                    </a:p>
                    <a:p>
                      <a:endParaRPr lang="nb-NO" sz="1200" b="1" dirty="0" smtClean="0"/>
                    </a:p>
                    <a:p>
                      <a:r>
                        <a:rPr lang="nb-NO" sz="1200" b="1" dirty="0" smtClean="0"/>
                        <a:t>2. Pasientundersøkelse på mat</a:t>
                      </a:r>
                    </a:p>
                    <a:p>
                      <a:r>
                        <a:rPr lang="nb-NO" sz="1200" dirty="0" smtClean="0"/>
                        <a:t> Måling: hvert </a:t>
                      </a:r>
                      <a:r>
                        <a:rPr lang="nb-NO" sz="1200" baseline="0" dirty="0" smtClean="0"/>
                        <a:t>kvartal</a:t>
                      </a:r>
                    </a:p>
                    <a:p>
                      <a:endParaRPr lang="nb-NO" sz="1200" baseline="0" dirty="0" smtClean="0"/>
                    </a:p>
                    <a:p>
                      <a:r>
                        <a:rPr lang="nb-NO" sz="1200" b="1" dirty="0" smtClean="0"/>
                        <a:t>3. Kundeundersøkelse kantine/catering</a:t>
                      </a:r>
                    </a:p>
                    <a:p>
                      <a:r>
                        <a:rPr lang="nb-NO" sz="1200" dirty="0" smtClean="0"/>
                        <a:t>Måling:</a:t>
                      </a:r>
                      <a:r>
                        <a:rPr lang="nb-NO" sz="1200" baseline="0" dirty="0" smtClean="0"/>
                        <a:t> hvert </a:t>
                      </a:r>
                      <a:r>
                        <a:rPr lang="nb-NO" sz="1200" dirty="0" smtClean="0"/>
                        <a:t>kvartal</a:t>
                      </a:r>
                    </a:p>
                    <a:p>
                      <a:endParaRPr lang="nb-NO" sz="1200" dirty="0" smtClean="0"/>
                    </a:p>
                    <a:p>
                      <a:r>
                        <a:rPr lang="nb-NO" sz="1200" b="1" dirty="0" smtClean="0"/>
                        <a:t>4. Produksjon </a:t>
                      </a:r>
                      <a:r>
                        <a:rPr lang="nb-NO" sz="1200" b="1" dirty="0" err="1" smtClean="0"/>
                        <a:t>pasientmat</a:t>
                      </a:r>
                      <a:endParaRPr lang="nb-NO" sz="1200" b="1" dirty="0" smtClean="0"/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nb-NO" sz="1200" b="0" dirty="0" smtClean="0"/>
                        <a:t>Produkter (antall</a:t>
                      </a:r>
                      <a:r>
                        <a:rPr lang="nb-NO" sz="1200" b="0" baseline="0" dirty="0" smtClean="0"/>
                        <a:t> varelinjer)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endParaRPr lang="nb-NO" sz="1200" b="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b="1" dirty="0" smtClean="0"/>
                        <a:t>5. Måle mengde organisk avfall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200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b="1" baseline="0" dirty="0" smtClean="0"/>
                        <a:t>6. Kantine - cateringtjeneste: </a:t>
                      </a:r>
                      <a:r>
                        <a:rPr lang="nb-NO" sz="1200" b="0" baseline="0" dirty="0" smtClean="0"/>
                        <a:t>Omsetning pr. kunde</a:t>
                      </a:r>
                      <a:endParaRPr lang="nb-NO" sz="1200" b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200" b="1" dirty="0" smtClean="0"/>
                    </a:p>
                    <a:p>
                      <a:pPr marL="171450" indent="-171450">
                        <a:buFontTx/>
                        <a:buChar char="-"/>
                      </a:pPr>
                      <a:endParaRPr lang="nb-NO" sz="1200" b="0" dirty="0" smtClean="0"/>
                    </a:p>
                    <a:p>
                      <a:endParaRPr lang="nb-NO" sz="1200" dirty="0" smtClean="0"/>
                    </a:p>
                    <a:p>
                      <a:endParaRPr lang="nb-NO" sz="1200" dirty="0" smtClean="0"/>
                    </a:p>
                  </a:txBody>
                  <a:tcPr marL="91438" marR="91438" marT="45711" marB="45711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200" dirty="0" smtClean="0"/>
                    </a:p>
                    <a:p>
                      <a:r>
                        <a:rPr lang="nb-NO" sz="1200" dirty="0" smtClean="0"/>
                        <a:t>70,- somatisk</a:t>
                      </a:r>
                    </a:p>
                    <a:p>
                      <a:endParaRPr lang="nb-NO" sz="1200" dirty="0" smtClean="0"/>
                    </a:p>
                    <a:p>
                      <a:r>
                        <a:rPr lang="nb-NO" sz="1200" dirty="0" smtClean="0"/>
                        <a:t>85,- Psykiatri</a:t>
                      </a:r>
                    </a:p>
                    <a:p>
                      <a:endParaRPr lang="nb-NO" sz="1200" dirty="0" smtClean="0"/>
                    </a:p>
                    <a:p>
                      <a:r>
                        <a:rPr lang="nb-NO" sz="1200" dirty="0" smtClean="0"/>
                        <a:t>Fra</a:t>
                      </a:r>
                      <a:r>
                        <a:rPr lang="nb-NO" sz="1200" baseline="0" dirty="0" smtClean="0"/>
                        <a:t> skala fra 1 til 5 (best)</a:t>
                      </a:r>
                      <a:endParaRPr lang="nb-NO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dirty="0" smtClean="0"/>
                        <a:t>Fra</a:t>
                      </a:r>
                      <a:r>
                        <a:rPr lang="nb-NO" sz="1200" baseline="0" dirty="0" smtClean="0"/>
                        <a:t> skala fra 1 til 5 (best)</a:t>
                      </a:r>
                    </a:p>
                    <a:p>
                      <a:endParaRPr lang="nb-NO" sz="1200" baseline="0" dirty="0" smtClean="0"/>
                    </a:p>
                    <a:p>
                      <a:endParaRPr lang="nb-NO" sz="1200" baseline="0" dirty="0" smtClean="0"/>
                    </a:p>
                    <a:p>
                      <a:r>
                        <a:rPr lang="nb-NO" sz="1200" baseline="0" dirty="0" smtClean="0"/>
                        <a:t>400 – 500</a:t>
                      </a:r>
                    </a:p>
                    <a:p>
                      <a:endParaRPr lang="nb-NO" sz="1200" dirty="0" smtClean="0"/>
                    </a:p>
                    <a:p>
                      <a:endParaRPr lang="nb-NO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dirty="0" smtClean="0"/>
                        <a:t>Under utarbeidelse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dirty="0" smtClean="0"/>
                        <a:t>Under utarbeidelse</a:t>
                      </a:r>
                    </a:p>
                    <a:p>
                      <a:endParaRPr lang="nb-NO" sz="1200" baseline="0" dirty="0" smtClean="0"/>
                    </a:p>
                  </a:txBody>
                  <a:tcPr marL="91438" marR="91438" marT="45711" marB="45711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200" dirty="0" smtClean="0"/>
                    </a:p>
                    <a:p>
                      <a:r>
                        <a:rPr lang="nb-NO" sz="1200" dirty="0" smtClean="0"/>
                        <a:t>Grønt: 70, Gult:  70</a:t>
                      </a:r>
                      <a:r>
                        <a:rPr lang="nb-NO" sz="1200" baseline="0" dirty="0" smtClean="0"/>
                        <a:t> -</a:t>
                      </a:r>
                      <a:r>
                        <a:rPr lang="nb-NO" sz="1200" dirty="0" smtClean="0"/>
                        <a:t>95, Rødt: over</a:t>
                      </a:r>
                      <a:r>
                        <a:rPr lang="nb-NO" sz="1200" baseline="0" dirty="0" smtClean="0"/>
                        <a:t> 95</a:t>
                      </a:r>
                      <a:endParaRPr lang="nb-NO" sz="1200" dirty="0" smtClean="0"/>
                    </a:p>
                    <a:p>
                      <a:endParaRPr lang="nb-NO" sz="1200" dirty="0" smtClean="0"/>
                    </a:p>
                    <a:p>
                      <a:r>
                        <a:rPr lang="nb-NO" sz="1200" dirty="0" smtClean="0"/>
                        <a:t>Grønt: 85, Gult:  85</a:t>
                      </a:r>
                      <a:r>
                        <a:rPr lang="nb-NO" sz="1200" baseline="0" dirty="0" smtClean="0"/>
                        <a:t> -105, </a:t>
                      </a:r>
                      <a:r>
                        <a:rPr lang="nb-NO" sz="1200" dirty="0" smtClean="0"/>
                        <a:t>Rødt: over</a:t>
                      </a:r>
                      <a:r>
                        <a:rPr lang="nb-NO" sz="1200" baseline="0" dirty="0" smtClean="0"/>
                        <a:t> 105</a:t>
                      </a:r>
                      <a:endParaRPr lang="nb-NO" sz="1200" dirty="0" smtClean="0"/>
                    </a:p>
                    <a:p>
                      <a:endParaRPr lang="nb-NO" sz="1200" dirty="0" smtClean="0"/>
                    </a:p>
                    <a:p>
                      <a:r>
                        <a:rPr lang="nb-NO" sz="1200" dirty="0" smtClean="0"/>
                        <a:t>Grønt: 4-5, Gult: 3-4, Rødt:1-2</a:t>
                      </a:r>
                    </a:p>
                    <a:p>
                      <a:endParaRPr lang="nb-NO" sz="1200" dirty="0" smtClean="0"/>
                    </a:p>
                    <a:p>
                      <a:endParaRPr lang="nb-NO" sz="1200" dirty="0" smtClean="0"/>
                    </a:p>
                    <a:p>
                      <a:r>
                        <a:rPr lang="nb-NO" sz="1200" dirty="0" smtClean="0"/>
                        <a:t>Grønt: 4-5,Gult: 3-4,Rødt:1-2</a:t>
                      </a:r>
                    </a:p>
                    <a:p>
                      <a:endParaRPr lang="nb-NO" sz="1200" dirty="0" smtClean="0"/>
                    </a:p>
                    <a:p>
                      <a:endParaRPr lang="nb-NO" sz="1200" dirty="0" smtClean="0"/>
                    </a:p>
                    <a:p>
                      <a:r>
                        <a:rPr lang="nb-NO" sz="1200" dirty="0" smtClean="0"/>
                        <a:t>Grønt: under 500,Gult: 500</a:t>
                      </a:r>
                      <a:r>
                        <a:rPr lang="nb-NO" sz="1200" baseline="0" dirty="0" smtClean="0"/>
                        <a:t> -600           </a:t>
                      </a:r>
                      <a:endParaRPr lang="nb-NO" sz="1200" dirty="0" smtClean="0"/>
                    </a:p>
                    <a:p>
                      <a:r>
                        <a:rPr lang="nb-NO" sz="1200" dirty="0" smtClean="0"/>
                        <a:t>Rødt: over 600</a:t>
                      </a:r>
                    </a:p>
                    <a:p>
                      <a:endParaRPr lang="nb-NO" sz="1200" dirty="0" smtClean="0"/>
                    </a:p>
                    <a:p>
                      <a:r>
                        <a:rPr lang="nb-NO" sz="1200" dirty="0" err="1" smtClean="0"/>
                        <a:t>Grønt:,Gult:,Rødt</a:t>
                      </a:r>
                      <a:r>
                        <a:rPr lang="nb-NO" sz="1200" dirty="0" smtClean="0"/>
                        <a:t>:</a:t>
                      </a:r>
                    </a:p>
                    <a:p>
                      <a:endParaRPr lang="nb-NO" sz="1200" dirty="0" smtClean="0"/>
                    </a:p>
                    <a:p>
                      <a:endParaRPr lang="nb-NO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dirty="0" err="1" smtClean="0"/>
                        <a:t>Grønt:,Gult:,Rødt</a:t>
                      </a:r>
                      <a:r>
                        <a:rPr lang="nb-NO" sz="1200" dirty="0" smtClean="0"/>
                        <a:t>:</a:t>
                      </a:r>
                    </a:p>
                    <a:p>
                      <a:endParaRPr lang="nb-NO" sz="1200" dirty="0" smtClean="0"/>
                    </a:p>
                  </a:txBody>
                  <a:tcPr marL="91438" marR="91438" marT="45711" marB="45711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69938" y="1227081"/>
            <a:ext cx="849694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b-NO" dirty="0" smtClean="0"/>
              <a:t>Gruppen har gjort følgende definisjoner.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9182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Versjon 15.06.2015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D699-26DF-46F7-ADB0-14BD2A9B5EE3}" type="slidenum">
              <a:rPr lang="nb-NO" smtClean="0"/>
              <a:t>93</a:t>
            </a:fld>
            <a:endParaRPr lang="nb-NO"/>
          </a:p>
        </p:txBody>
      </p:sp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4924714"/>
              </p:ext>
            </p:extLst>
          </p:nvPr>
        </p:nvGraphicFramePr>
        <p:xfrm>
          <a:off x="539552" y="404664"/>
          <a:ext cx="8136904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NfN Sykehus 2014  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8497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Versjon 15.06.2015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D699-26DF-46F7-ADB0-14BD2A9B5EE3}" type="slidenum">
              <a:rPr lang="nb-NO" smtClean="0"/>
              <a:t>94</a:t>
            </a:fld>
            <a:endParaRPr lang="nb-NO"/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6504679"/>
              </p:ext>
            </p:extLst>
          </p:nvPr>
        </p:nvGraphicFramePr>
        <p:xfrm>
          <a:off x="611560" y="548680"/>
          <a:ext cx="7992888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NfN Sykehus 2014  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6070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nb-NO" sz="2800" dirty="0" smtClean="0"/>
              <a:t>Postbehandling og </a:t>
            </a:r>
            <a:r>
              <a:rPr lang="nb-NO" sz="2800" dirty="0" err="1" smtClean="0"/>
              <a:t>saksarkiv</a:t>
            </a:r>
            <a:r>
              <a:rPr lang="nb-NO" sz="2800" dirty="0" smtClean="0"/>
              <a:t>: </a:t>
            </a:r>
            <a:br>
              <a:rPr lang="nb-NO" sz="2800" dirty="0" smtClean="0"/>
            </a:br>
            <a:r>
              <a:rPr lang="nb-NO" sz="2800" dirty="0" smtClean="0"/>
              <a:t>Resultat Servicenivå og KPI 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Versjon 15.06.2015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D699-26DF-46F7-ADB0-14BD2A9B5EE3}" type="slidenum">
              <a:rPr lang="nb-NO" smtClean="0"/>
              <a:t>95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NfN Sykehus 2014   </a:t>
            </a:r>
            <a:endParaRPr lang="nb-NO" dirty="0"/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35814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467" y="3429000"/>
            <a:ext cx="357187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5-Point Star 12"/>
          <p:cNvSpPr/>
          <p:nvPr/>
        </p:nvSpPr>
        <p:spPr>
          <a:xfrm>
            <a:off x="5868144" y="1772816"/>
            <a:ext cx="1296144" cy="98072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50" dirty="0" smtClean="0">
                <a:solidFill>
                  <a:schemeClr val="tx1"/>
                </a:solidFill>
              </a:rPr>
              <a:t>Bra jobba!</a:t>
            </a:r>
            <a:endParaRPr lang="en-US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88282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nb-NO" sz="2800" dirty="0" smtClean="0"/>
              <a:t>Journalarkiv, skanning og </a:t>
            </a:r>
            <a:r>
              <a:rPr lang="nb-NO" sz="2800" dirty="0" err="1" smtClean="0"/>
              <a:t>skrivetjenester</a:t>
            </a:r>
            <a:r>
              <a:rPr lang="nb-NO" sz="2800" dirty="0" smtClean="0"/>
              <a:t>: </a:t>
            </a:r>
            <a:br>
              <a:rPr lang="nb-NO" sz="2800" dirty="0" smtClean="0"/>
            </a:br>
            <a:r>
              <a:rPr lang="nb-NO" sz="2800" dirty="0" smtClean="0"/>
              <a:t>Resultat Servicenivå og KPI 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Versjon 15.06.2015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D699-26DF-46F7-ADB0-14BD2A9B5EE3}" type="slidenum">
              <a:rPr lang="nb-NO" smtClean="0"/>
              <a:t>96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NfN Sykehus 2014   </a:t>
            </a:r>
            <a:endParaRPr lang="nb-NO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05064"/>
            <a:ext cx="356235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340768"/>
            <a:ext cx="35718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43164"/>
            <a:ext cx="360997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5-Point Star 9"/>
          <p:cNvSpPr/>
          <p:nvPr/>
        </p:nvSpPr>
        <p:spPr>
          <a:xfrm>
            <a:off x="6588224" y="2348880"/>
            <a:ext cx="1296144" cy="98072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50" dirty="0" smtClean="0">
                <a:solidFill>
                  <a:schemeClr val="tx1"/>
                </a:solidFill>
              </a:rPr>
              <a:t>Bra jobba!</a:t>
            </a:r>
            <a:endParaRPr lang="en-US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27220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Versjon 15.06.2015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D699-26DF-46F7-ADB0-14BD2A9B5EE3}" type="slidenum">
              <a:rPr lang="nb-NO" smtClean="0"/>
              <a:t>97</a:t>
            </a:fld>
            <a:endParaRPr lang="nb-NO"/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6184742"/>
              </p:ext>
            </p:extLst>
          </p:nvPr>
        </p:nvGraphicFramePr>
        <p:xfrm>
          <a:off x="827584" y="548680"/>
          <a:ext cx="7776864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NfN Sykehus 2014  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4205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nb-NO" sz="2800" dirty="0" smtClean="0"/>
              <a:t>Transport: Resultat Servicenivå og KPI 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Versjon 15.06.2015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D699-26DF-46F7-ADB0-14BD2A9B5EE3}" type="slidenum">
              <a:rPr lang="nb-NO" smtClean="0"/>
              <a:t>98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NfN Sykehus 2014   </a:t>
            </a:r>
            <a:endParaRPr lang="nb-NO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908721"/>
            <a:ext cx="3907492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429001"/>
            <a:ext cx="8228608" cy="1472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052034"/>
            <a:ext cx="4708972" cy="1006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652120" y="1748715"/>
            <a:ext cx="2376264" cy="1477328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smtClean="0"/>
              <a:t>Aktiv gruppe, som kommer med forslag til forbedring mht. beste praksis, rapportering mm </a:t>
            </a:r>
            <a:r>
              <a:rPr lang="nb-NO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46190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Versjon 15.06.2015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D699-26DF-46F7-ADB0-14BD2A9B5EE3}" type="slidenum">
              <a:rPr lang="nb-NO" smtClean="0"/>
              <a:t>99</a:t>
            </a:fld>
            <a:endParaRPr lang="nb-NO"/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6648857"/>
              </p:ext>
            </p:extLst>
          </p:nvPr>
        </p:nvGraphicFramePr>
        <p:xfrm>
          <a:off x="467544" y="332656"/>
          <a:ext cx="8136904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NfN Sykehus 2014  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36552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1612</TotalTime>
  <Words>3349</Words>
  <Application>Microsoft Office PowerPoint</Application>
  <PresentationFormat>On-screen Show (4:3)</PresentationFormat>
  <Paragraphs>900</Paragraphs>
  <Slides>108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108</vt:i4>
      </vt:variant>
    </vt:vector>
  </HeadingPairs>
  <TitlesOfParts>
    <vt:vector size="109" baseType="lpstr">
      <vt:lpstr>Office-tema</vt:lpstr>
      <vt:lpstr>PowerPoint Presentation</vt:lpstr>
      <vt:lpstr>PowerPoint Presentation</vt:lpstr>
      <vt:lpstr>Årshjul 2015</vt:lpstr>
      <vt:lpstr>Faggrupper - oversikt</vt:lpstr>
      <vt:lpstr>Bakgrunnsinformasjon</vt:lpstr>
      <vt:lpstr>Definisjoner; Tjenesteliste og Prinsippene 1(2)</vt:lpstr>
      <vt:lpstr>Definisjoner; Tjenesteliste og Prinsippene 2(2)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Hovedtall og sammendrag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Bygg og eiendom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Forvaltning: Resultat Servicenivå og KPI </vt:lpstr>
      <vt:lpstr>Forvaltning: Resultat Servicenivå og KPI </vt:lpstr>
      <vt:lpstr>Utvikling: Resultat Servicenivå og KPI </vt:lpstr>
      <vt:lpstr>DV: Resultat Servicenivå og KPI </vt:lpstr>
      <vt:lpstr>Forsyning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Energi: Resultat Servicenivå og KPI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Avfall: Resultat Servicenivå og KPI </vt:lpstr>
      <vt:lpstr>Renhold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Renhold: Resultat Servicenivå og KPI </vt:lpstr>
      <vt:lpstr>Servicekostnader 1(3)</vt:lpstr>
      <vt:lpstr>Servicekostnader 2(3)</vt:lpstr>
      <vt:lpstr>Servicekostnader 2(3)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Vakt og sikkerhet: Resultat Servicenivå og KPI </vt:lpstr>
      <vt:lpstr>Vakt og sikkerhet 712: Resultat Servicenivå og KPI </vt:lpstr>
      <vt:lpstr>PowerPoint Presentation</vt:lpstr>
      <vt:lpstr>Resepsjon, sentralbord og kundesenter:                Resultat Servicenivå og KPI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Kjøkken/kantine: Resultat Servicenivå og KPI </vt:lpstr>
      <vt:lpstr>Kjøkken/kantine: Resultat Servicenivå og KPI </vt:lpstr>
      <vt:lpstr>PowerPoint Presentation</vt:lpstr>
      <vt:lpstr>PowerPoint Presentation</vt:lpstr>
      <vt:lpstr>Postbehandling og saksarkiv:  Resultat Servicenivå og KPI </vt:lpstr>
      <vt:lpstr>Journalarkiv, skanning og skrivetjenester:  Resultat Servicenivå og KPI </vt:lpstr>
      <vt:lpstr>PowerPoint Presentation</vt:lpstr>
      <vt:lpstr>Transport: Resultat Servicenivå og KPI </vt:lpstr>
      <vt:lpstr>PowerPoint Presentation</vt:lpstr>
      <vt:lpstr>PowerPoint Presentation</vt:lpstr>
      <vt:lpstr>PowerPoint Presentation</vt:lpstr>
      <vt:lpstr>PowerPoint Presentation</vt:lpstr>
      <vt:lpstr>Tøy/vaskeri: Resultat Servicenivå og KPI</vt:lpstr>
      <vt:lpstr>PowerPoint Presentation</vt:lpstr>
      <vt:lpstr>Portør: Resultat Servicenivå og KPI 1(2)</vt:lpstr>
      <vt:lpstr>Portør: Resultat Servicenivå og KPI 2(2)</vt:lpstr>
      <vt:lpstr>Videre arbeid for oss alle:</vt:lpstr>
      <vt:lpstr>Slutt!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Margrethe Foss</dc:creator>
  <cp:lastModifiedBy>Olav Egil Sæbøe</cp:lastModifiedBy>
  <cp:revision>122</cp:revision>
  <dcterms:created xsi:type="dcterms:W3CDTF">2015-05-07T07:58:16Z</dcterms:created>
  <dcterms:modified xsi:type="dcterms:W3CDTF">2015-06-17T08:29:46Z</dcterms:modified>
</cp:coreProperties>
</file>